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7" r:id="rId5"/>
    <p:sldId id="277" r:id="rId6"/>
    <p:sldId id="292" r:id="rId7"/>
    <p:sldId id="279" r:id="rId8"/>
    <p:sldId id="280" r:id="rId9"/>
    <p:sldId id="281" r:id="rId10"/>
    <p:sldId id="284" r:id="rId11"/>
    <p:sldId id="291" r:id="rId12"/>
    <p:sldId id="259" r:id="rId13"/>
    <p:sldId id="287" r:id="rId14"/>
    <p:sldId id="288" r:id="rId15"/>
    <p:sldId id="289" r:id="rId16"/>
    <p:sldId id="290" r:id="rId17"/>
    <p:sldId id="260" r:id="rId18"/>
    <p:sldId id="261" r:id="rId19"/>
    <p:sldId id="262" r:id="rId20"/>
    <p:sldId id="263" r:id="rId21"/>
    <p:sldId id="264" r:id="rId22"/>
    <p:sldId id="265" r:id="rId23"/>
    <p:sldId id="285" r:id="rId24"/>
    <p:sldId id="293" r:id="rId25"/>
    <p:sldId id="266" r:id="rId26"/>
    <p:sldId id="286" r:id="rId27"/>
    <p:sldId id="276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815" autoAdjust="0"/>
    <p:restoredTop sz="94660"/>
  </p:normalViewPr>
  <p:slideViewPr>
    <p:cSldViewPr>
      <p:cViewPr>
        <p:scale>
          <a:sx n="40" d="100"/>
          <a:sy n="40" d="100"/>
        </p:scale>
        <p:origin x="-21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03538-9473-4489-A611-7428278400EC}" type="datetimeFigureOut">
              <a:rPr lang="pl-PL" smtClean="0"/>
              <a:t>2021-06-30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66AEC-C975-4C27-91BB-3A6BA685AC0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66AEC-C975-4C27-91BB-3A6BA685AC04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48F-06CE-4937-9A5E-7EEF643BA0E9}" type="datetimeFigureOut">
              <a:rPr lang="pl-PL" smtClean="0"/>
              <a:pPr/>
              <a:t>2021-06-30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25C-5FF3-438C-B84A-DE77401D7D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48F-06CE-4937-9A5E-7EEF643BA0E9}" type="datetimeFigureOut">
              <a:rPr lang="pl-PL" smtClean="0"/>
              <a:pPr/>
              <a:t>2021-06-30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25C-5FF3-438C-B84A-DE77401D7D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48F-06CE-4937-9A5E-7EEF643BA0E9}" type="datetimeFigureOut">
              <a:rPr lang="pl-PL" smtClean="0"/>
              <a:pPr/>
              <a:t>2021-06-30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25C-5FF3-438C-B84A-DE77401D7D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48F-06CE-4937-9A5E-7EEF643BA0E9}" type="datetimeFigureOut">
              <a:rPr lang="pl-PL" smtClean="0"/>
              <a:pPr/>
              <a:t>2021-06-30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25C-5FF3-438C-B84A-DE77401D7D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48F-06CE-4937-9A5E-7EEF643BA0E9}" type="datetimeFigureOut">
              <a:rPr lang="pl-PL" smtClean="0"/>
              <a:pPr/>
              <a:t>2021-06-30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25C-5FF3-438C-B84A-DE77401D7D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48F-06CE-4937-9A5E-7EEF643BA0E9}" type="datetimeFigureOut">
              <a:rPr lang="pl-PL" smtClean="0"/>
              <a:pPr/>
              <a:t>2021-06-30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25C-5FF3-438C-B84A-DE77401D7D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48F-06CE-4937-9A5E-7EEF643BA0E9}" type="datetimeFigureOut">
              <a:rPr lang="pl-PL" smtClean="0"/>
              <a:pPr/>
              <a:t>2021-06-30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25C-5FF3-438C-B84A-DE77401D7D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48F-06CE-4937-9A5E-7EEF643BA0E9}" type="datetimeFigureOut">
              <a:rPr lang="pl-PL" smtClean="0"/>
              <a:pPr/>
              <a:t>2021-06-30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25C-5FF3-438C-B84A-DE77401D7D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48F-06CE-4937-9A5E-7EEF643BA0E9}" type="datetimeFigureOut">
              <a:rPr lang="pl-PL" smtClean="0"/>
              <a:pPr/>
              <a:t>2021-06-30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25C-5FF3-438C-B84A-DE77401D7D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48F-06CE-4937-9A5E-7EEF643BA0E9}" type="datetimeFigureOut">
              <a:rPr lang="pl-PL" smtClean="0"/>
              <a:pPr/>
              <a:t>2021-06-30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25C-5FF3-438C-B84A-DE77401D7D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48F-06CE-4937-9A5E-7EEF643BA0E9}" type="datetimeFigureOut">
              <a:rPr lang="pl-PL" smtClean="0"/>
              <a:pPr/>
              <a:t>2021-06-30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925C-5FF3-438C-B84A-DE77401D7DC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FA48F-06CE-4937-9A5E-7EEF643BA0E9}" type="datetimeFigureOut">
              <a:rPr lang="pl-PL" smtClean="0"/>
              <a:pPr/>
              <a:t>2021-06-30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C925C-5FF3-438C-B84A-DE77401D7DC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/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</a:b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/>
            </a:r>
            <a:b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</a:b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/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</a:b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/>
            </a:r>
            <a:b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</a:b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/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</a:b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/>
            </a:r>
            <a:b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</a:b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/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</a:b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/>
            </a:r>
            <a:b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</a:b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/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</a:b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/>
            </a:r>
            <a:b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</a:b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/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</a:b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/>
            </a:r>
            <a:b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</a:b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/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</a:b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/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</a:b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/>
            </a:r>
            <a:b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</a:br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SPOTKANIE </a:t>
            </a:r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ORGANIZACYJNE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3143248"/>
            <a:ext cx="9144000" cy="1643074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</a:t>
            </a:r>
            <a:endParaRPr lang="pl-PL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	</a:t>
            </a:r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ROK </a:t>
            </a:r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SZKOLNY </a:t>
            </a:r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2021/2022</a:t>
            </a:r>
            <a:endParaRPr lang="pl-PL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pl-PL" sz="72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endParaRPr lang="pl-PL" sz="72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endParaRPr lang="pl-PL" sz="72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pl-PL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               GRUPA DELFINKI</a:t>
            </a:r>
            <a:endParaRPr lang="pl-PL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3727841" cy="1571612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ROZWÓJ EMOCJONALNY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3714744" cy="357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785926"/>
            <a:ext cx="3314709" cy="326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643182"/>
            <a:ext cx="3376621" cy="315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3961284"/>
            <a:ext cx="3857620" cy="264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857893"/>
            <a:ext cx="2372239" cy="1000108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02" name="Picture 2" descr="Rozwój mowy 3-latka | Publiczne Przedszkole nr 3 w Zduńskiej Wo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07249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0"/>
            <a:ext cx="8401080" cy="685800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pl-PL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Ramowy plan dnia w grupie „DELFINKI”  3- </a:t>
            </a:r>
            <a:r>
              <a:rPr lang="pl-PL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latki</a:t>
            </a:r>
            <a:endParaRPr lang="pl-PL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 smtClean="0">
                <a:solidFill>
                  <a:srgbClr val="FF0000"/>
                </a:solidFill>
              </a:rPr>
              <a:t> 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5:30– 8:00</a:t>
            </a:r>
          </a:p>
          <a:p>
            <a:r>
              <a:rPr lang="pl-PL" dirty="0" smtClean="0"/>
              <a:t>Schodzenie się dzieci do przedszkola. Indywidualne rozmowy z dziećmi i z rodzicami. Zabawy służące realizacji pomysłów i zainteresowań dzieci. Gry i zabawy stolikowe, dydaktyczne, konstrukcyjne, tematyczne.</a:t>
            </a:r>
          </a:p>
          <a:p>
            <a:pPr algn="ctr"/>
            <a:r>
              <a:rPr lang="pl-PL" b="1" dirty="0" smtClean="0"/>
              <a:t>	</a:t>
            </a:r>
            <a:endParaRPr lang="pl-PL" b="1" dirty="0" smtClean="0"/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REALIZACJA </a:t>
            </a:r>
            <a:r>
              <a:rPr lang="pl-PL" b="1" dirty="0" smtClean="0">
                <a:solidFill>
                  <a:srgbClr val="FF0000"/>
                </a:solidFill>
              </a:rPr>
              <a:t>PODSTAWY PROGRAMOWEJ </a:t>
            </a:r>
            <a:r>
              <a:rPr lang="pl-PL" b="1" dirty="0" smtClean="0">
                <a:solidFill>
                  <a:srgbClr val="FF0000"/>
                </a:solidFill>
              </a:rPr>
              <a:t>8:00-13:00</a:t>
            </a:r>
            <a:r>
              <a:rPr lang="pl-PL" dirty="0" smtClean="0">
                <a:solidFill>
                  <a:srgbClr val="FF0000"/>
                </a:solidFill>
              </a:rPr>
              <a:t> 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 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8:00 – 8:30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/>
              <a:t>Zabawy dowolne wg potrzeb i pomysłów dzieci. Ćwiczenia poranne, zabawy ruchowe. Prace porządkowe w sali. Zabiegi higieniczno-samoobsługowe związane z przygotowaniem do śniadania.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8:30 – 9:00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/>
              <a:t>Śniadanie – doskonalenie umiejętności samodzielnego i estetycznego spożywania posiłku.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9:00 – 9:30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/>
              <a:t>Realizacja zadań edukacyjnych poprzez zajęcia z całą grupą. Zajęcia wychowawczo- dydaktyczne organizowane przez </a:t>
            </a:r>
            <a:r>
              <a:rPr lang="pl-PL" dirty="0" smtClean="0"/>
              <a:t>nauczyciela wyzwalające aktywność </a:t>
            </a:r>
            <a:r>
              <a:rPr lang="pl-PL" dirty="0" smtClean="0"/>
              <a:t>dzieci w różnych sferach rozwoju.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9:30-10:00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/>
              <a:t>Zabawy swobodne. Kontynuowanie prac wynikających z zajęć wychowawczo-dydaktycznych. Czynności organizacyjno-porządkowe.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10:00 – 11.30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/>
              <a:t>Spacery, zabawy na świeżym powietrzu, zabawy i gry ruchowe, obserwacje przyrodnicze, prace porządkowe i ogrodnicze, wycieczki – swobodna aktywność dzieci. Zajęcie ruchowe w sali (w razie niekorzystnej aury pogodowej). Zajęcia indywidualne z dzieckiem zdolnym lub z dzieckiem o specjalnych potrzebach edukacyjnych.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11:30 – 12:00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/>
              <a:t>Obiad – wspieranie samodzielnych działań dziecka, kształtowanie nawyków higienicznych i zachowań prozdrowotnych. Samodzielne spożywanie posiłku, prawidłowe posługiwanie się sztućcami.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12.30 – 14:15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/>
              <a:t>Odpoczynek – leżakowanie przy muzyce relaksacyjnej lub słuchaniu bajek.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14.15 – 14:30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/>
              <a:t>Czynności samoobsługowe, przygotowanie do </a:t>
            </a:r>
            <a:r>
              <a:rPr lang="pl-PL" dirty="0" smtClean="0"/>
              <a:t>posiłku. Podwieczorek </a:t>
            </a:r>
            <a:r>
              <a:rPr lang="pl-PL" dirty="0" smtClean="0"/>
              <a:t>– wyrabianie nawyków higieniczno-kulturalnych.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15:00 – 16:30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/>
              <a:t>Zabawy dowolne według zainteresowań dzieci; czytanie literatury dziecięcej, fragmentów książek. Ćwiczenia indywidualne z dziećmi dostosowane do ich możliwości. Zabawy w kole, zabawy stolikowe, zabawy dowolne według zainteresowań dzieci. Zabawy na świeżym powietrzu. Ćwiczenia artykulacyjne, ortofoniczne, słuchowe. Porządkowanie sali. Rozchodzenie się dzieci.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958" y="6165313"/>
            <a:ext cx="1643042" cy="692687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3"/>
            <a:ext cx="9266238" cy="677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857893"/>
            <a:ext cx="2372239" cy="1000108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8"/>
            <a:ext cx="9285288" cy="678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34021"/>
            <a:ext cx="2428860" cy="1023979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42863"/>
            <a:ext cx="9247188" cy="677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786455"/>
            <a:ext cx="2541689" cy="1071546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256713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64139"/>
            <a:ext cx="2357422" cy="993861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>
            <a:off x="4000496" y="785794"/>
            <a:ext cx="4857784" cy="5083188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PLAN WSPÓŁPRACY Z RODZICAMI</a:t>
            </a:r>
            <a:b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Celem  współpracy jest wdrażanie rodziców do współpracy  z przedszkolem i umożliwienie im udziału w tworzeniu warunków do wszechstronnego i harmonijnego rozwoju dzieci.</a:t>
            </a:r>
            <a:r>
              <a:rPr lang="pl-PL" sz="2800" b="1" dirty="0" smtClean="0">
                <a:solidFill>
                  <a:schemeClr val="accent4"/>
                </a:solidFill>
                <a:latin typeface="Comic Sans MS" pitchFamily="66" charset="0"/>
              </a:rPr>
              <a:t> </a:t>
            </a:r>
            <a:r>
              <a:rPr lang="pl-PL" sz="2800" dirty="0" smtClean="0">
                <a:solidFill>
                  <a:schemeClr val="accent4"/>
                </a:solidFill>
                <a:latin typeface="Comic Sans MS" pitchFamily="66" charset="0"/>
              </a:rPr>
              <a:t/>
            </a:r>
            <a:br>
              <a:rPr lang="pl-PL" sz="2800" dirty="0" smtClean="0">
                <a:solidFill>
                  <a:schemeClr val="accent4"/>
                </a:solidFill>
                <a:latin typeface="Comic Sans MS" pitchFamily="66" charset="0"/>
              </a:rPr>
            </a:br>
            <a:endParaRPr lang="pl-PL" sz="2800" dirty="0">
              <a:latin typeface="Comic Sans MS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43513"/>
            <a:ext cx="3547864" cy="1714488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257148" cy="27463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sz="39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Spotkania z rodzicami</a:t>
            </a:r>
            <a:r>
              <a:rPr lang="pl-PL" sz="39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</a:t>
            </a:r>
          </a:p>
          <a:p>
            <a:pPr algn="ctr">
              <a:buNone/>
            </a:pPr>
            <a:endParaRPr lang="pl-PL" sz="39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spcBef>
                <a:spcPts val="0"/>
              </a:spcBef>
            </a:pPr>
            <a:r>
              <a:rPr lang="pl-PL" dirty="0" smtClean="0">
                <a:latin typeface="Comic Sans MS" pitchFamily="66" charset="0"/>
              </a:rPr>
              <a:t>Spotkania indywidualne podczas przyprowadzania i odbierania dzieci</a:t>
            </a:r>
            <a:r>
              <a:rPr lang="pl-PL" dirty="0" smtClean="0">
                <a:latin typeface="Comic Sans MS" pitchFamily="66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pl-PL" dirty="0" smtClean="0">
                <a:latin typeface="Comic Sans MS" pitchFamily="66" charset="0"/>
              </a:rPr>
              <a:t> </a:t>
            </a:r>
            <a:endParaRPr lang="pl-PL" dirty="0" smtClean="0">
              <a:latin typeface="Comic Sans MS" pitchFamily="66" charset="0"/>
            </a:endParaRPr>
          </a:p>
          <a:p>
            <a:pPr>
              <a:spcBef>
                <a:spcPts val="0"/>
              </a:spcBef>
            </a:pPr>
            <a:r>
              <a:rPr lang="pl-PL" dirty="0" smtClean="0">
                <a:latin typeface="Comic Sans MS" pitchFamily="66" charset="0"/>
              </a:rPr>
              <a:t>Indywidualne rozmowy z rodzicami, dzielenie się osiągnięciami niepowodzeniami dziecka, bieżące informacje z życia grupy i o dziecku, rozwiązywanie zaistniałych problemów dydaktycznych, opiekuńczych i wychowawczych (cały rok</a:t>
            </a:r>
            <a:r>
              <a:rPr lang="pl-PL" dirty="0" smtClean="0">
                <a:latin typeface="Comic Sans MS" pitchFamily="66" charset="0"/>
              </a:rPr>
              <a:t>);</a:t>
            </a:r>
          </a:p>
          <a:p>
            <a:pPr>
              <a:spcBef>
                <a:spcPts val="0"/>
              </a:spcBef>
            </a:pPr>
            <a:endParaRPr lang="pl-PL" dirty="0" smtClean="0">
              <a:latin typeface="Comic Sans MS" pitchFamily="66" charset="0"/>
            </a:endParaRPr>
          </a:p>
          <a:p>
            <a:r>
              <a:rPr lang="pl-PL" dirty="0" smtClean="0">
                <a:latin typeface="Comic Sans MS" pitchFamily="66" charset="0"/>
              </a:rPr>
              <a:t> Spotkania grupowe poruszające problemy specyficzne dla danej grupy (według potrzeb</a:t>
            </a:r>
            <a:r>
              <a:rPr lang="pl-PL" dirty="0" smtClean="0">
                <a:latin typeface="Comic Sans MS" pitchFamily="66" charset="0"/>
              </a:rPr>
              <a:t>);</a:t>
            </a:r>
          </a:p>
          <a:p>
            <a:endParaRPr lang="pl-PL" dirty="0" smtClean="0">
              <a:latin typeface="Comic Sans MS" pitchFamily="66" charset="0"/>
            </a:endParaRPr>
          </a:p>
          <a:p>
            <a:r>
              <a:rPr lang="pl-PL" dirty="0" smtClean="0">
                <a:latin typeface="Comic Sans MS" pitchFamily="66" charset="0"/>
              </a:rPr>
              <a:t> Zebrania grupowe i indywidualne podsumowujące pracę opiekuńczo- wychowawczo-dydaktyczną, prezentacja wyników obserwacji wstępnej                          i końcowej dzieci. (Listopad </a:t>
            </a:r>
            <a:r>
              <a:rPr lang="pl-PL" dirty="0" smtClean="0">
                <a:latin typeface="Comic Sans MS" pitchFamily="66" charset="0"/>
              </a:rPr>
              <a:t>2021r</a:t>
            </a:r>
            <a:r>
              <a:rPr lang="pl-PL" dirty="0" smtClean="0">
                <a:latin typeface="Comic Sans MS" pitchFamily="66" charset="0"/>
              </a:rPr>
              <a:t>. oraz Kwiecień/Maj </a:t>
            </a:r>
            <a:r>
              <a:rPr lang="pl-PL" dirty="0" smtClean="0">
                <a:latin typeface="Comic Sans MS" pitchFamily="66" charset="0"/>
              </a:rPr>
              <a:t>2022r</a:t>
            </a:r>
            <a:r>
              <a:rPr lang="pl-PL" dirty="0" smtClean="0">
                <a:latin typeface="Comic Sans MS" pitchFamily="66" charset="0"/>
              </a:rPr>
              <a:t>.)</a:t>
            </a:r>
          </a:p>
          <a:p>
            <a:endParaRPr lang="pl-PL" dirty="0">
              <a:latin typeface="Comic Sans MS" pitchFamily="66" charset="0"/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082" y="1"/>
            <a:ext cx="1785917" cy="863036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>
            <a:off x="411481" y="274638"/>
            <a:ext cx="45719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Pedagogizacja rodziców:</a:t>
            </a:r>
          </a:p>
          <a:p>
            <a:r>
              <a:rPr lang="pl-PL" dirty="0" smtClean="0">
                <a:latin typeface="Comic Sans MS" pitchFamily="66" charset="0"/>
              </a:rPr>
              <a:t>Prowadzenie kącików informacyjnych dla rodziców: ramowy rozkład dnia, zapoznanie z tematyką na poszczególne tygodnie, teksty piosenek i wierszyków (na bieżąco);</a:t>
            </a:r>
          </a:p>
          <a:p>
            <a:r>
              <a:rPr lang="pl-PL" dirty="0" smtClean="0">
                <a:latin typeface="Comic Sans MS" pitchFamily="66" charset="0"/>
              </a:rPr>
              <a:t>Wystawa prac dzieci na tablicy (na bieżąco);</a:t>
            </a:r>
          </a:p>
          <a:p>
            <a:r>
              <a:rPr lang="pl-PL" dirty="0" smtClean="0">
                <a:latin typeface="Comic Sans MS" pitchFamily="66" charset="0"/>
              </a:rPr>
              <a:t> Zajęcia otwarte: możliwość bezpośredniego poznania realizowanych w przedszkolu zadań, form i metod pracy, umożliwienie rodzicom obserwacji zachowań i osiągnięć dzieci, dostarczenie rodzicom możliwości do współpracy z dzieckiem (raz na semestr)</a:t>
            </a:r>
          </a:p>
          <a:p>
            <a:r>
              <a:rPr lang="pl-PL" dirty="0" smtClean="0">
                <a:latin typeface="Comic Sans MS" pitchFamily="66" charset="0"/>
              </a:rPr>
              <a:t>Popularyzacja czytelnictwa pedagogicznego z uwzględnieniem potrzeb i możliwości rodziców, kserowanie ciekawych ćwiczeń i zadań dla dzieci (według potrzeb);</a:t>
            </a:r>
          </a:p>
          <a:p>
            <a:r>
              <a:rPr lang="pl-PL" dirty="0" smtClean="0">
                <a:latin typeface="Comic Sans MS" pitchFamily="66" charset="0"/>
              </a:rPr>
              <a:t>Dostęp do strony internetowej przedszkola (na bieżąco);</a:t>
            </a:r>
          </a:p>
          <a:p>
            <a:endParaRPr lang="pl-PL" dirty="0">
              <a:latin typeface="Comic Sans MS" pitchFamily="66" charset="0"/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6343" y="0"/>
            <a:ext cx="1527657" cy="738233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 flipV="1">
            <a:off x="285720" y="0"/>
            <a:ext cx="171480" cy="27463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Przedszkole Niepubliczne „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Bajkolandia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Ewelina Kowalkowska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ul.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Rzepnikowskiego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26 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14-260 Lubawa</a:t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tel. 698-613-940</a:t>
            </a:r>
          </a:p>
          <a:p>
            <a:pPr algn="ctr">
              <a:buNone/>
            </a:pPr>
            <a:r>
              <a:rPr lang="pl-PL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DYREKTOR PRZEDSZKOLA: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mgr Ewelina Kowalkowska</a:t>
            </a:r>
            <a:endParaRPr lang="pl-PL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14818"/>
            <a:ext cx="4000496" cy="2643183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5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8252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8604"/>
            <a:ext cx="8686800" cy="64293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Współpraca z rodzicami:</a:t>
            </a:r>
          </a:p>
          <a:p>
            <a:r>
              <a:rPr lang="pl-PL" b="1" dirty="0" smtClean="0">
                <a:latin typeface="Comic Sans MS" pitchFamily="66" charset="0"/>
              </a:rPr>
              <a:t>Udział rodziców w zajęciach otwartych;</a:t>
            </a:r>
          </a:p>
          <a:p>
            <a:r>
              <a:rPr lang="pl-PL" b="1" dirty="0" smtClean="0">
                <a:latin typeface="Comic Sans MS" pitchFamily="66" charset="0"/>
              </a:rPr>
              <a:t>„ Rodzic w roli eksperta”- prowadzenie przez rodziców zajęć dotyczących jego pracy, zawodu który wykonuje;</a:t>
            </a:r>
          </a:p>
          <a:p>
            <a:r>
              <a:rPr lang="pl-PL" b="1" dirty="0" smtClean="0">
                <a:latin typeface="Comic Sans MS" pitchFamily="66" charset="0"/>
              </a:rPr>
              <a:t>Pomoc rodziców w organizacji uroczystości odbywających się w grupie (według harmonogramu);  </a:t>
            </a:r>
          </a:p>
          <a:p>
            <a:pPr>
              <a:buNone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Udział członków rodziny w uroczystościach przedszkolnych i grupowych:</a:t>
            </a:r>
          </a:p>
          <a:p>
            <a:r>
              <a:rPr lang="pl-PL" b="1" dirty="0" smtClean="0">
                <a:latin typeface="Comic Sans MS" pitchFamily="66" charset="0"/>
              </a:rPr>
              <a:t>Zapoznanie rodziców z harmonogramem uroczystości przedszkolnych (czerwiec); </a:t>
            </a:r>
          </a:p>
          <a:p>
            <a:r>
              <a:rPr lang="pl-PL" b="1" dirty="0" smtClean="0">
                <a:latin typeface="Comic Sans MS" pitchFamily="66" charset="0"/>
              </a:rPr>
              <a:t>Pomoc w organizacji uroczystości przedszkolnych i grupowych (według harmonogramu);</a:t>
            </a:r>
          </a:p>
          <a:p>
            <a:pPr>
              <a:buNone/>
            </a:pPr>
            <a:r>
              <a:rPr lang="pl-PL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Współudział nauczyciela i rodziców w rozwiązywaniu problemów wychowawczych dzieci:</a:t>
            </a:r>
          </a:p>
          <a:p>
            <a:r>
              <a:rPr lang="pl-PL" b="1" dirty="0" smtClean="0">
                <a:latin typeface="Comic Sans MS" pitchFamily="66" charset="0"/>
              </a:rPr>
              <a:t>Rozwiązywanie zaistniałych problemów wychowawczych (według potrzeb);     </a:t>
            </a:r>
          </a:p>
          <a:p>
            <a:r>
              <a:rPr lang="pl-PL" b="1" dirty="0" smtClean="0">
                <a:latin typeface="Comic Sans MS" pitchFamily="66" charset="0"/>
              </a:rPr>
              <a:t>Spotkania ze specjalistami z różnych dziedzin w celu wzbogacenia wiedzy rodziców (w zależności od potrzeb);</a:t>
            </a:r>
            <a:endParaRPr lang="pl-PL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endParaRPr lang="pl-PL" dirty="0">
              <a:latin typeface="Comic Sans MS" pitchFamily="66" charset="0"/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16" y="0"/>
            <a:ext cx="2285984" cy="1104691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pl-PL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Harmonogram uroczystości przedszkolnych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Wrzesień:</a:t>
            </a:r>
            <a:endParaRPr lang="pl-PL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pl-PL" dirty="0" smtClean="0">
                <a:latin typeface="Comic Sans MS" pitchFamily="66" charset="0"/>
              </a:rPr>
              <a:t>Rozpoczęcie roku szkolnego </a:t>
            </a:r>
            <a:r>
              <a:rPr lang="pl-PL" dirty="0" smtClean="0">
                <a:latin typeface="Comic Sans MS" pitchFamily="66" charset="0"/>
              </a:rPr>
              <a:t>2021/2022;</a:t>
            </a:r>
            <a:endParaRPr lang="pl-PL" dirty="0" smtClean="0">
              <a:latin typeface="Comic Sans MS" pitchFamily="66" charset="0"/>
            </a:endParaRPr>
          </a:p>
          <a:p>
            <a:pPr lvl="0"/>
            <a:r>
              <a:rPr lang="pl-PL" dirty="0" smtClean="0">
                <a:latin typeface="Comic Sans MS" pitchFamily="66" charset="0"/>
              </a:rPr>
              <a:t>Obchody Ogólnopolskiego Dnia Przedszkolaka; </a:t>
            </a:r>
          </a:p>
          <a:p>
            <a:pPr lvl="0"/>
            <a:r>
              <a:rPr lang="pl-PL" dirty="0" smtClean="0">
                <a:latin typeface="Comic Sans MS" pitchFamily="66" charset="0"/>
              </a:rPr>
              <a:t>Dzień Chłopaka – niespodzianki dla chłopców</a:t>
            </a:r>
            <a:r>
              <a:rPr lang="pl-PL" dirty="0" smtClean="0">
                <a:latin typeface="Comic Sans MS" pitchFamily="66" charset="0"/>
              </a:rPr>
              <a:t>;</a:t>
            </a:r>
          </a:p>
          <a:p>
            <a:pPr lvl="0"/>
            <a:r>
              <a:rPr lang="pl-PL" dirty="0" smtClean="0">
                <a:latin typeface="Comic Sans MS" pitchFamily="66" charset="0"/>
              </a:rPr>
              <a:t>Dzień Kropki</a:t>
            </a:r>
          </a:p>
          <a:p>
            <a:pPr lvl="0"/>
            <a:r>
              <a:rPr lang="pl-PL" dirty="0" smtClean="0">
                <a:latin typeface="Comic Sans MS" pitchFamily="66" charset="0"/>
              </a:rPr>
              <a:t>Dzień </a:t>
            </a:r>
            <a:r>
              <a:rPr lang="pl-PL" dirty="0" err="1" smtClean="0">
                <a:latin typeface="Comic Sans MS" pitchFamily="66" charset="0"/>
              </a:rPr>
              <a:t>Morz</a:t>
            </a:r>
            <a:endParaRPr lang="pl-PL" dirty="0" smtClean="0">
              <a:latin typeface="Comic Sans MS" pitchFamily="66" charset="0"/>
            </a:endParaRPr>
          </a:p>
          <a:p>
            <a:pPr>
              <a:buNone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Październik:</a:t>
            </a:r>
            <a:endParaRPr lang="pl-PL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pl-PL" dirty="0" smtClean="0">
                <a:latin typeface="Comic Sans MS" pitchFamily="66" charset="0"/>
              </a:rPr>
              <a:t>Dzień Edukacji Narodowej </a:t>
            </a:r>
          </a:p>
          <a:p>
            <a:pPr lvl="0"/>
            <a:r>
              <a:rPr lang="pl-PL" dirty="0" smtClean="0">
                <a:latin typeface="Comic Sans MS" pitchFamily="66" charset="0"/>
              </a:rPr>
              <a:t>Dzień </a:t>
            </a:r>
            <a:r>
              <a:rPr lang="pl-PL" dirty="0" smtClean="0">
                <a:latin typeface="Comic Sans MS" pitchFamily="66" charset="0"/>
              </a:rPr>
              <a:t>Kundelka</a:t>
            </a:r>
          </a:p>
          <a:p>
            <a:pPr lvl="0"/>
            <a:r>
              <a:rPr lang="pl-PL" dirty="0" smtClean="0">
                <a:latin typeface="Comic Sans MS" pitchFamily="66" charset="0"/>
              </a:rPr>
              <a:t>Dzień uśmiechu</a:t>
            </a:r>
          </a:p>
          <a:p>
            <a:pPr lvl="0"/>
            <a:r>
              <a:rPr lang="pl-PL" dirty="0" smtClean="0">
                <a:latin typeface="Comic Sans MS" pitchFamily="66" charset="0"/>
              </a:rPr>
              <a:t>Dzień ptaków</a:t>
            </a:r>
            <a:endParaRPr lang="pl-PL" dirty="0" smtClean="0">
              <a:latin typeface="Comic Sans MS" pitchFamily="66" charset="0"/>
            </a:endParaRPr>
          </a:p>
          <a:p>
            <a:pPr lvl="0">
              <a:buNone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Listopad:</a:t>
            </a:r>
            <a:endParaRPr lang="pl-PL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pl-PL" dirty="0" smtClean="0">
                <a:latin typeface="Comic Sans MS" pitchFamily="66" charset="0"/>
              </a:rPr>
              <a:t>„</a:t>
            </a:r>
            <a:r>
              <a:rPr lang="pl-PL" dirty="0" smtClean="0">
                <a:latin typeface="Comic Sans MS" pitchFamily="66" charset="0"/>
              </a:rPr>
              <a:t>Andrzejki” – zabawy i wróżby andrzejkowe; </a:t>
            </a:r>
          </a:p>
          <a:p>
            <a:pPr lvl="0"/>
            <a:r>
              <a:rPr lang="pl-PL" dirty="0" smtClean="0">
                <a:latin typeface="Comic Sans MS" pitchFamily="66" charset="0"/>
              </a:rPr>
              <a:t>Spotkanie z rodzicami – omówienie przeprowadzonej obserwacji wstępnej</a:t>
            </a:r>
            <a:r>
              <a:rPr lang="pl-PL" dirty="0" smtClean="0">
                <a:latin typeface="Comic Sans MS" pitchFamily="66" charset="0"/>
              </a:rPr>
              <a:t>;</a:t>
            </a:r>
          </a:p>
          <a:p>
            <a:pPr lvl="0"/>
            <a:r>
              <a:rPr lang="pl-PL" dirty="0" smtClean="0">
                <a:latin typeface="Comic Sans MS" pitchFamily="66" charset="0"/>
              </a:rPr>
              <a:t>Dzień Jeża</a:t>
            </a:r>
            <a:endParaRPr lang="pl-PL" dirty="0" smtClean="0">
              <a:latin typeface="Comic Sans MS" pitchFamily="66" charset="0"/>
            </a:endParaRPr>
          </a:p>
          <a:p>
            <a:endParaRPr lang="pl-PL" dirty="0">
              <a:latin typeface="Comic Sans MS" pitchFamily="66" charset="0"/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9414" y="5691163"/>
            <a:ext cx="2414586" cy="1166837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5786" y="0"/>
            <a:ext cx="7901014" cy="68580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Grudzień: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„Mikołajki” – upominki dla dzieci; </a:t>
            </a:r>
            <a:endParaRPr lang="pl-PL" b="1" dirty="0" smtClean="0">
              <a:latin typeface="Comic Sans MS" pitchFamily="66" charset="0"/>
            </a:endParaRPr>
          </a:p>
          <a:p>
            <a:pPr lvl="0"/>
            <a:r>
              <a:rPr lang="pl-PL" b="1" dirty="0" smtClean="0">
                <a:latin typeface="Comic Sans MS" pitchFamily="66" charset="0"/>
              </a:rPr>
              <a:t>Dzień futbolu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Powitanie zimy</a:t>
            </a:r>
            <a:endParaRPr lang="pl-PL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Styczeń: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„Kochamy nasze babcie i dziadków” – Dzień Babci i Dziadka;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„Wielki </a:t>
            </a:r>
            <a:r>
              <a:rPr lang="pl-PL" b="1" dirty="0" smtClean="0">
                <a:latin typeface="Comic Sans MS" pitchFamily="66" charset="0"/>
              </a:rPr>
              <a:t>Bal Karnawałowy Przedszkolaków</a:t>
            </a:r>
            <a:r>
              <a:rPr lang="pl-PL" b="1" dirty="0" smtClean="0">
                <a:latin typeface="Comic Sans MS" pitchFamily="66" charset="0"/>
              </a:rPr>
              <a:t>;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Dzień Bałwana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Dzień Puzzli</a:t>
            </a:r>
            <a:endParaRPr lang="pl-PL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Luty: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„Walentynki”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Dzień </a:t>
            </a:r>
            <a:r>
              <a:rPr lang="pl-PL" b="1" dirty="0" smtClean="0">
                <a:latin typeface="Comic Sans MS" pitchFamily="66" charset="0"/>
              </a:rPr>
              <a:t>Dinozaura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Dzień pizzy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Dzień kota</a:t>
            </a:r>
            <a:endParaRPr lang="pl-PL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Marzec: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Dzień Kobiet – święto kobiet dużych i małych; 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Witaj Wiosno – powitanie wiosny</a:t>
            </a:r>
            <a:r>
              <a:rPr lang="pl-PL" b="1" dirty="0" smtClean="0">
                <a:latin typeface="Comic Sans MS" pitchFamily="66" charset="0"/>
              </a:rPr>
              <a:t>;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Dzień cukierników i piekarzy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Dzień logopedy</a:t>
            </a:r>
            <a:endParaRPr lang="pl-PL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Kwiecień: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„Wkrótce Wielkanoc” – zajęcia otwarte dla rodziców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Spotkanie z rodzicami – omówienie przeprowadzonej obserwacji </a:t>
            </a:r>
            <a:r>
              <a:rPr lang="pl-PL" b="1" dirty="0" smtClean="0">
                <a:latin typeface="Comic Sans MS" pitchFamily="66" charset="0"/>
              </a:rPr>
              <a:t>końcowej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Dzień cyrku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Dzień </a:t>
            </a:r>
            <a:r>
              <a:rPr lang="pl-PL" b="1" dirty="0" err="1" smtClean="0">
                <a:latin typeface="Comic Sans MS" pitchFamily="66" charset="0"/>
              </a:rPr>
              <a:t>florysty</a:t>
            </a:r>
            <a:endParaRPr lang="pl-PL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Maj: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„Tatę i Mamę kochamy, życzenia im składamy” – święto mamy i </a:t>
            </a:r>
            <a:r>
              <a:rPr lang="pl-PL" b="1" dirty="0" smtClean="0">
                <a:latin typeface="Comic Sans MS" pitchFamily="66" charset="0"/>
              </a:rPr>
              <a:t>taty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Dzień kosmosu,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Dzień soku</a:t>
            </a:r>
          </a:p>
          <a:p>
            <a:pPr lvl="0"/>
            <a:endParaRPr lang="pl-PL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Czerwiec: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Międzynarodowy Dzień Dziecka – atrakcje dla najmłodszych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„Pożegnania nadszedł czas” – uroczyste zakończenie roku </a:t>
            </a:r>
            <a:r>
              <a:rPr lang="pl-PL" b="1" dirty="0" smtClean="0">
                <a:latin typeface="Comic Sans MS" pitchFamily="66" charset="0"/>
              </a:rPr>
              <a:t>szkolnego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Dzień smerfa</a:t>
            </a:r>
          </a:p>
          <a:p>
            <a:pPr lvl="0"/>
            <a:r>
              <a:rPr lang="pl-PL" b="1" dirty="0" smtClean="0">
                <a:latin typeface="Comic Sans MS" pitchFamily="66" charset="0"/>
              </a:rPr>
              <a:t>Zakończenie roku szkolnego 2021/2022</a:t>
            </a:r>
            <a:endParaRPr lang="pl-PL" b="1" dirty="0" smtClean="0">
              <a:latin typeface="Comic Sans MS" pitchFamily="66" charset="0"/>
            </a:endParaRPr>
          </a:p>
          <a:p>
            <a:pPr lvl="0"/>
            <a:endParaRPr lang="pl-PL" b="1" dirty="0" smtClean="0">
              <a:latin typeface="Comic Sans MS" pitchFamily="66" charset="0"/>
            </a:endParaRPr>
          </a:p>
          <a:p>
            <a:endParaRPr lang="pl-PL" b="1" dirty="0">
              <a:latin typeface="Comic Sans MS" pitchFamily="66" charset="0"/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892" y="5822353"/>
            <a:ext cx="2143108" cy="1035647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Książeczki…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28926" y="1428736"/>
            <a:ext cx="6215074" cy="5429264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„Ciekawa zabawa” to seria do wychowania przedszkolnego, która skupia się na gromadzeniu przez dziecko różnorodnych doświadczeń tak, aby było samodzielne i radziło sobie w życiu. W zestawie dla 3-latka znajdują się Kart pracy w bloczku z projektami plastyczno-technicznymi oraz karty grafomotoryczne w formacie A3. </a:t>
            </a:r>
          </a:p>
          <a:p>
            <a:endParaRPr lang="pl-PL" dirty="0"/>
          </a:p>
        </p:txBody>
      </p:sp>
      <p:pic>
        <p:nvPicPr>
          <p:cNvPr id="5" name="Picture 2" descr="CIEKAWA ZABAWA. 3-latki. Zestaw dla dziecka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571480"/>
            <a:ext cx="3825179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8652" cy="1143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28926" y="0"/>
            <a:ext cx="6215074" cy="6858000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 smtClean="0">
                <a:latin typeface="Comic Sans MS" pitchFamily="66" charset="0"/>
              </a:rPr>
              <a:t>Doskonali umiejętności z dotyczących trzylatka obszarów rozwojowych</a:t>
            </a:r>
            <a:r>
              <a:rPr lang="pl-PL" dirty="0" smtClean="0">
                <a:latin typeface="Comic Sans MS" pitchFamily="66" charset="0"/>
              </a:rPr>
              <a:t> zawartych w podstawie programowej.</a:t>
            </a:r>
          </a:p>
          <a:p>
            <a:r>
              <a:rPr lang="pl-PL" b="1" dirty="0" smtClean="0">
                <a:latin typeface="Comic Sans MS" pitchFamily="66" charset="0"/>
              </a:rPr>
              <a:t>Stanowi powtórzenie działań na konkretach</a:t>
            </a:r>
            <a:r>
              <a:rPr lang="pl-PL" dirty="0" smtClean="0">
                <a:latin typeface="Comic Sans MS" pitchFamily="66" charset="0"/>
              </a:rPr>
              <a:t> dzięki dostosowanym do poziomu rozwoju trzylatka kartom pracy i pomocom plastyczno-technicznym w bloczku.</a:t>
            </a:r>
          </a:p>
          <a:p>
            <a:r>
              <a:rPr lang="pl-PL" b="1" dirty="0" smtClean="0">
                <a:latin typeface="Comic Sans MS" pitchFamily="66" charset="0"/>
              </a:rPr>
              <a:t>Umożliwia ćwiczenia grafomotoryczne i ułatwia indywidualizację pracy</a:t>
            </a:r>
            <a:r>
              <a:rPr lang="pl-PL" dirty="0" smtClean="0">
                <a:latin typeface="Comic Sans MS" pitchFamily="66" charset="0"/>
              </a:rPr>
              <a:t> dzięki dołączonym do kart pracy dużym kartom grafomotorycznym w formacie A3.</a:t>
            </a:r>
          </a:p>
          <a:p>
            <a:r>
              <a:rPr lang="pl-PL" b="1" dirty="0" smtClean="0">
                <a:latin typeface="Comic Sans MS" pitchFamily="66" charset="0"/>
              </a:rPr>
              <a:t>Zaciekawia i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b="1" dirty="0" smtClean="0">
                <a:latin typeface="Comic Sans MS" pitchFamily="66" charset="0"/>
              </a:rPr>
              <a:t>pobudza wyobraźnię</a:t>
            </a:r>
            <a:r>
              <a:rPr lang="pl-PL" dirty="0" smtClean="0">
                <a:latin typeface="Comic Sans MS" pitchFamily="66" charset="0"/>
              </a:rPr>
              <a:t> dzieci różnorodną szatą graficzną i pokazuje zastosowanie różnych materiałów.</a:t>
            </a:r>
          </a:p>
          <a:p>
            <a:endParaRPr lang="pl-PL" dirty="0"/>
          </a:p>
        </p:txBody>
      </p:sp>
      <p:pic>
        <p:nvPicPr>
          <p:cNvPr id="4" name="Picture 2" descr="CIEKAWA ZABAWA. 3-latki. Zestaw dla dziecka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2952750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System </a:t>
            </a:r>
            <a:r>
              <a:rPr lang="pl-PL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wzmocnień pozytywnych i negatywnych</a:t>
            </a:r>
            <a:endParaRPr lang="pl-PL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rgbClr val="002060"/>
                </a:solidFill>
                <a:latin typeface="Comic Sans MS" pitchFamily="66" charset="0"/>
              </a:rPr>
              <a:t>Wyjątkowo skutecznym środkiem wychowania są nagrody  zachęcają i pobudzają do wysiłku,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002060"/>
                </a:solidFill>
                <a:latin typeface="Comic Sans MS" pitchFamily="66" charset="0"/>
              </a:rPr>
              <a:t>w związku z powyższym  powinny być jak najczęściej wykorzystywane w działaniach wychowawczych.</a:t>
            </a:r>
          </a:p>
          <a:p>
            <a:endParaRPr lang="pl-PL" dirty="0">
              <a:latin typeface="Comic Sans MS" pitchFamily="66" charset="0"/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91163"/>
            <a:ext cx="2414586" cy="1166837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ZGŁASZANIE NIEOBECNOŚCI DZIECKA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85860"/>
            <a:ext cx="4714876" cy="557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Drodzy Rodzice,</a:t>
            </a:r>
          </a:p>
          <a:p>
            <a:pPr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Proszę pamiętać o zgłaszaniu nieobecności dziecka w aplikacji Kinder CRM do</a:t>
            </a:r>
          </a:p>
          <a:p>
            <a:pPr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godziny 15:00 </a:t>
            </a:r>
          </a:p>
          <a:p>
            <a:pPr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dnia poprzedzającego nieobecność dziecka w przedszkolu.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2" name="Picture 2" descr="Poznaj klientów i wieloletnich partnerów Blue Media S.A. | Blue Media S. A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7888" y="1428736"/>
            <a:ext cx="3756112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219" y="5214951"/>
            <a:ext cx="4589781" cy="1643050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000504"/>
            <a:ext cx="6000760" cy="2857496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pl-P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DZIĘKUJEMY 	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1214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219" y="5214951"/>
            <a:ext cx="4589781" cy="1643050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4429124" cy="1725602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WYCHOWAWCY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GRUPY: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42984"/>
            <a:ext cx="6429388" cy="5715016"/>
          </a:xfrm>
        </p:spPr>
        <p:txBody>
          <a:bodyPr/>
          <a:lstStyle/>
          <a:p>
            <a:pPr algn="ctr">
              <a:buNone/>
            </a:pP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endParaRPr lang="pl-PL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endParaRPr lang="pl-PL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mgr 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inż. Jowita 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Jankowska</a:t>
            </a:r>
          </a:p>
          <a:p>
            <a:pPr algn="ctr"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n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r tel.: 506-799-181</a:t>
            </a: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mgr 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Karolina 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Wysocka</a:t>
            </a:r>
          </a:p>
          <a:p>
            <a:pPr algn="ctr"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n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r tel.:505-159-179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3553"/>
            <a:ext cx="2714612" cy="1144447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000924" cy="67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00702"/>
            <a:ext cx="3192871" cy="1357298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4612" y="2571744"/>
            <a:ext cx="6429388" cy="4286256"/>
          </a:xfrm>
        </p:spPr>
        <p:txBody>
          <a:bodyPr>
            <a:normAutofit/>
          </a:bodyPr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STANDARDY ROZWOJU DZIECKA 3-LETNIEGO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01090" y="5429264"/>
            <a:ext cx="185710" cy="69689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89781" cy="1643050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>
            <a:off x="502919" y="0"/>
            <a:ext cx="8069609" cy="1417638"/>
          </a:xfrm>
        </p:spPr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SPRAWNOŚĆ RUCHOWA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H="1">
            <a:off x="8686799" y="5786454"/>
            <a:ext cx="45719" cy="339709"/>
          </a:xfrm>
        </p:spPr>
        <p:txBody>
          <a:bodyPr>
            <a:normAutofit fontScale="62500" lnSpcReduction="20000"/>
          </a:bodyPr>
          <a:lstStyle/>
          <a:p>
            <a:endParaRPr lang="pl-PL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85860"/>
            <a:ext cx="5857915" cy="5039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071546"/>
            <a:ext cx="5357850" cy="5235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3" y="1061020"/>
            <a:ext cx="5143536" cy="5796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1" y="1105466"/>
            <a:ext cx="6286544" cy="5752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929331"/>
            <a:ext cx="1428729" cy="928670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SAMODZIELNOŚĆ:</a:t>
            </a:r>
            <a:endParaRPr lang="pl-PL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214422"/>
            <a:ext cx="3214678" cy="280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285860"/>
            <a:ext cx="324592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6369" y="3643314"/>
            <a:ext cx="3487631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3714752"/>
            <a:ext cx="3929090" cy="274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65313"/>
            <a:ext cx="1643042" cy="692687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SPRAWNOŚĆ MANUALNA</a:t>
            </a:r>
            <a:endParaRPr lang="pl-PL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9317" y="3743317"/>
            <a:ext cx="3114683" cy="311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22"/>
            <a:ext cx="3143272" cy="306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282778"/>
            <a:ext cx="3429024" cy="233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46659"/>
            <a:ext cx="2857488" cy="18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357694"/>
            <a:ext cx="306184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1153" y="1857364"/>
            <a:ext cx="2202847" cy="928694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DOJRZAŁOŚĆ SPOŁECZNA: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12966"/>
            <a:ext cx="4286248" cy="424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000240"/>
            <a:ext cx="4000526" cy="400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285860"/>
            <a:ext cx="4295797" cy="401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4512" y="5500703"/>
            <a:ext cx="3219488" cy="1357298"/>
          </a:xfrm>
          <a:prstGeom prst="rect">
            <a:avLst/>
          </a:prstGeom>
          <a:ln w="38100">
            <a:solidFill>
              <a:schemeClr val="accent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589</Words>
  <Application>Microsoft Office PowerPoint</Application>
  <PresentationFormat>Pokaz na ekranie (4:3)</PresentationFormat>
  <Paragraphs>141</Paragraphs>
  <Slides>27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Motyw pakietu Office</vt:lpstr>
      <vt:lpstr>               SPOTKANIE ORGANIZACYJNE</vt:lpstr>
      <vt:lpstr>Slajd 2</vt:lpstr>
      <vt:lpstr> WYCHOWAWCY GRUPY:</vt:lpstr>
      <vt:lpstr>Slajd 4</vt:lpstr>
      <vt:lpstr>STANDARDY ROZWOJU DZIECKA 3-LETNIEGO</vt:lpstr>
      <vt:lpstr>SPRAWNOŚĆ RUCHOWA</vt:lpstr>
      <vt:lpstr>SAMODZIELNOŚĆ:</vt:lpstr>
      <vt:lpstr>SPRAWNOŚĆ MANUALNA</vt:lpstr>
      <vt:lpstr>DOJRZAŁOŚĆ SPOŁECZNA:</vt:lpstr>
      <vt:lpstr>ROZWÓJ EMOCJONALNY </vt:lpstr>
      <vt:lpstr>Slajd 11</vt:lpstr>
      <vt:lpstr>Slajd 12</vt:lpstr>
      <vt:lpstr>Slajd 13</vt:lpstr>
      <vt:lpstr>Slajd 14</vt:lpstr>
      <vt:lpstr>Slajd 15</vt:lpstr>
      <vt:lpstr>Slajd 16</vt:lpstr>
      <vt:lpstr>PLAN WSPÓŁPRACY Z RODZICAMI Celem  współpracy jest wdrażanie rodziców do współpracy  z przedszkolem i umożliwienie im udziału w tworzeniu warunków do wszechstronnego i harmonijnego rozwoju dzieci.  </vt:lpstr>
      <vt:lpstr>Slajd 18</vt:lpstr>
      <vt:lpstr>Slajd 19</vt:lpstr>
      <vt:lpstr>Slajd 20</vt:lpstr>
      <vt:lpstr>Harmonogram uroczystości przedszkolnych</vt:lpstr>
      <vt:lpstr>Slajd 22</vt:lpstr>
      <vt:lpstr>Książeczki…</vt:lpstr>
      <vt:lpstr>Slajd 24</vt:lpstr>
      <vt:lpstr>System wzmocnień pozytywnych i negatywnych</vt:lpstr>
      <vt:lpstr>ZGŁASZANIE NIEOBECNOŚCI DZIECKA</vt:lpstr>
      <vt:lpstr>Slajd 27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ORGANIZACYJNE</dc:title>
  <dc:creator>Bobek przystojniak</dc:creator>
  <cp:lastModifiedBy>Bobek przystojniak</cp:lastModifiedBy>
  <cp:revision>29</cp:revision>
  <dcterms:created xsi:type="dcterms:W3CDTF">2020-06-21T19:07:12Z</dcterms:created>
  <dcterms:modified xsi:type="dcterms:W3CDTF">2021-06-30T06:53:38Z</dcterms:modified>
</cp:coreProperties>
</file>