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0" r:id="rId1"/>
  </p:sldMasterIdLst>
  <p:sldIdLst>
    <p:sldId id="256" r:id="rId2"/>
    <p:sldId id="285" r:id="rId3"/>
    <p:sldId id="28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C04"/>
    <a:srgbClr val="158A3A"/>
    <a:srgbClr val="09E34E"/>
    <a:srgbClr val="10E88B"/>
    <a:srgbClr val="0D7306"/>
    <a:srgbClr val="F00A38"/>
    <a:srgbClr val="FA87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CB428-6CE1-477D-999F-6EA161CCB240}" v="1592" dt="2021-05-28T12:25:06.067"/>
    <p1510:client id="{7E61202B-0DA0-45F7-9635-8B73B63F70F2}" v="517" dt="2021-06-02T11:56:10.805"/>
    <p1510:client id="{816A2427-1EC1-43E2-A88F-BCB2BB16BAE5}" v="2118" dt="2021-05-31T12:26:59.153"/>
    <p1510:client id="{959B5AC5-D24D-4E36-8176-5629AE91B197}" v="1" dt="2021-05-26T12:03:03.507"/>
    <p1510:client id="{AD88ED19-C029-4BA7-A44F-BB9E06ECA7A0}" v="692" dt="2021-05-26T13:40:00.625"/>
    <p1510:client id="{B45EA5AE-F5D4-4D48-A56E-E735D4E7F482}" v="3027" dt="2021-05-27T12:35:23.999"/>
    <p1510:client id="{CD156FDF-9D86-4983-95EC-5E87D4585B4C}" v="397" dt="2021-05-26T11:58:59.302"/>
    <p1510:client id="{D287C62E-4AEF-4C5D-BC0E-EC1F64E3131D}" v="1048" dt="2021-05-31T16:29:38.116"/>
    <p1510:client id="{E28344CD-F57B-4487-9F41-6C6CF738A7D0}" v="656" dt="2021-06-02T10:14:59.563"/>
    <p1510:client id="{E5A784A8-35E3-4427-B4BC-CE21B4D12ED2}" v="3015" dt="2021-06-01T12:36:18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349FA-2FF7-49C8-B48D-CFFE8D6392A5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7B53466-E999-4D7D-88EB-BE49C709D4FB}">
      <dgm:prSet/>
      <dgm:spPr/>
      <dgm:t>
        <a:bodyPr/>
        <a:lstStyle/>
        <a:p>
          <a:r>
            <a:rPr lang="pl-PL" b="1">
              <a:latin typeface="Book Antiqua"/>
            </a:rPr>
            <a:t>Dyrektor przedszkola </a:t>
          </a:r>
          <a:endParaRPr lang="en-US" b="1">
            <a:latin typeface="Book Antiqua"/>
          </a:endParaRPr>
        </a:p>
      </dgm:t>
    </dgm:pt>
    <dgm:pt modelId="{D0169B10-77F4-43FE-8D52-94B1708F50FA}" type="parTrans" cxnId="{BFBD52AF-2815-4F0F-AC3A-3E208F47B44A}">
      <dgm:prSet/>
      <dgm:spPr/>
      <dgm:t>
        <a:bodyPr/>
        <a:lstStyle/>
        <a:p>
          <a:endParaRPr lang="en-US"/>
        </a:p>
      </dgm:t>
    </dgm:pt>
    <dgm:pt modelId="{9DB7319C-2291-4952-A22B-BC1CED868758}" type="sibTrans" cxnId="{BFBD52AF-2815-4F0F-AC3A-3E208F47B44A}">
      <dgm:prSet/>
      <dgm:spPr/>
      <dgm:t>
        <a:bodyPr/>
        <a:lstStyle/>
        <a:p>
          <a:endParaRPr lang="en-US"/>
        </a:p>
      </dgm:t>
    </dgm:pt>
    <dgm:pt modelId="{08BD2997-049D-49DB-94FD-E2D17144DDA1}">
      <dgm:prSet/>
      <dgm:spPr/>
      <dgm:t>
        <a:bodyPr/>
        <a:lstStyle/>
        <a:p>
          <a:r>
            <a:rPr lang="pl-PL" b="1">
              <a:latin typeface="Book Antiqua"/>
            </a:rPr>
            <a:t>mgr Ewelina Kowalkowska </a:t>
          </a:r>
          <a:endParaRPr lang="en-US" b="1">
            <a:latin typeface="Book Antiqua"/>
          </a:endParaRPr>
        </a:p>
      </dgm:t>
    </dgm:pt>
    <dgm:pt modelId="{2EFB228D-2AF4-4FE0-8C87-933F01C44C73}" type="parTrans" cxnId="{49E55274-3463-453F-8379-8AD551CD9A5B}">
      <dgm:prSet/>
      <dgm:spPr/>
      <dgm:t>
        <a:bodyPr/>
        <a:lstStyle/>
        <a:p>
          <a:endParaRPr lang="en-US"/>
        </a:p>
      </dgm:t>
    </dgm:pt>
    <dgm:pt modelId="{AB6380B5-65C3-4710-9E60-60CA0480F9C0}" type="sibTrans" cxnId="{49E55274-3463-453F-8379-8AD551CD9A5B}">
      <dgm:prSet/>
      <dgm:spPr/>
      <dgm:t>
        <a:bodyPr/>
        <a:lstStyle/>
        <a:p>
          <a:endParaRPr lang="en-US"/>
        </a:p>
      </dgm:t>
    </dgm:pt>
    <dgm:pt modelId="{0FD0ADDB-9F1B-4B58-8892-E017B2A20681}">
      <dgm:prSet/>
      <dgm:spPr/>
      <dgm:t>
        <a:bodyPr/>
        <a:lstStyle/>
        <a:p>
          <a:r>
            <a:rPr lang="pl-PL" b="1">
              <a:latin typeface="Book Antiqua"/>
            </a:rPr>
            <a:t>nr tel. 698 613 940</a:t>
          </a:r>
          <a:endParaRPr lang="en-US" b="1">
            <a:latin typeface="Book Antiqua"/>
          </a:endParaRPr>
        </a:p>
      </dgm:t>
    </dgm:pt>
    <dgm:pt modelId="{12201FD0-137B-44F0-AFBC-E2D70C713F94}" type="parTrans" cxnId="{97FE52B2-7E1D-435A-B8C7-C7ACECB3ED65}">
      <dgm:prSet/>
      <dgm:spPr/>
      <dgm:t>
        <a:bodyPr/>
        <a:lstStyle/>
        <a:p>
          <a:endParaRPr lang="en-US"/>
        </a:p>
      </dgm:t>
    </dgm:pt>
    <dgm:pt modelId="{52E5063D-6B94-4D87-850B-E1D862691F85}" type="sibTrans" cxnId="{97FE52B2-7E1D-435A-B8C7-C7ACECB3ED65}">
      <dgm:prSet/>
      <dgm:spPr/>
      <dgm:t>
        <a:bodyPr/>
        <a:lstStyle/>
        <a:p>
          <a:endParaRPr lang="en-US"/>
        </a:p>
      </dgm:t>
    </dgm:pt>
    <dgm:pt modelId="{DD31F3C7-FF12-442A-B4E0-C9A44EB41C29}" type="pres">
      <dgm:prSet presAssocID="{52B349FA-2FF7-49C8-B48D-CFFE8D6392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91DD9DE-BEE4-4F1D-BBD5-9EFB9BF18900}" type="pres">
      <dgm:prSet presAssocID="{97B53466-E999-4D7D-88EB-BE49C709D4FB}" presName="thickLine" presStyleLbl="alignNode1" presStyleIdx="0" presStyleCnt="3"/>
      <dgm:spPr/>
    </dgm:pt>
    <dgm:pt modelId="{42FEFF85-CC85-4C30-AC42-959BAE6C2058}" type="pres">
      <dgm:prSet presAssocID="{97B53466-E999-4D7D-88EB-BE49C709D4FB}" presName="horz1" presStyleCnt="0"/>
      <dgm:spPr/>
    </dgm:pt>
    <dgm:pt modelId="{F8F4B69A-FF72-4273-AD9E-ED4C246C2D84}" type="pres">
      <dgm:prSet presAssocID="{97B53466-E999-4D7D-88EB-BE49C709D4FB}" presName="tx1" presStyleLbl="revTx" presStyleIdx="0" presStyleCnt="3"/>
      <dgm:spPr/>
      <dgm:t>
        <a:bodyPr/>
        <a:lstStyle/>
        <a:p>
          <a:endParaRPr lang="pl-PL"/>
        </a:p>
      </dgm:t>
    </dgm:pt>
    <dgm:pt modelId="{E6B4216F-8EB4-4534-BFD9-54CC6E36D7AF}" type="pres">
      <dgm:prSet presAssocID="{97B53466-E999-4D7D-88EB-BE49C709D4FB}" presName="vert1" presStyleCnt="0"/>
      <dgm:spPr/>
    </dgm:pt>
    <dgm:pt modelId="{DCFF261A-1B3C-460B-AA70-5382E7D19A68}" type="pres">
      <dgm:prSet presAssocID="{08BD2997-049D-49DB-94FD-E2D17144DDA1}" presName="thickLine" presStyleLbl="alignNode1" presStyleIdx="1" presStyleCnt="3"/>
      <dgm:spPr/>
    </dgm:pt>
    <dgm:pt modelId="{DB300E8B-3C06-4A2D-99A7-993E0749C9D7}" type="pres">
      <dgm:prSet presAssocID="{08BD2997-049D-49DB-94FD-E2D17144DDA1}" presName="horz1" presStyleCnt="0"/>
      <dgm:spPr/>
    </dgm:pt>
    <dgm:pt modelId="{1FB98E63-C622-4FD9-B639-CEF12918A6A6}" type="pres">
      <dgm:prSet presAssocID="{08BD2997-049D-49DB-94FD-E2D17144DDA1}" presName="tx1" presStyleLbl="revTx" presStyleIdx="1" presStyleCnt="3"/>
      <dgm:spPr/>
      <dgm:t>
        <a:bodyPr/>
        <a:lstStyle/>
        <a:p>
          <a:endParaRPr lang="pl-PL"/>
        </a:p>
      </dgm:t>
    </dgm:pt>
    <dgm:pt modelId="{D0E89187-4D18-4E9A-B85D-1DE3020427F6}" type="pres">
      <dgm:prSet presAssocID="{08BD2997-049D-49DB-94FD-E2D17144DDA1}" presName="vert1" presStyleCnt="0"/>
      <dgm:spPr/>
    </dgm:pt>
    <dgm:pt modelId="{873EA4F8-22D8-4F27-B5F1-C8FB6F98A76A}" type="pres">
      <dgm:prSet presAssocID="{0FD0ADDB-9F1B-4B58-8892-E017B2A20681}" presName="thickLine" presStyleLbl="alignNode1" presStyleIdx="2" presStyleCnt="3"/>
      <dgm:spPr/>
    </dgm:pt>
    <dgm:pt modelId="{1F813688-8F79-4D7E-AE7E-BB09CB70F72C}" type="pres">
      <dgm:prSet presAssocID="{0FD0ADDB-9F1B-4B58-8892-E017B2A20681}" presName="horz1" presStyleCnt="0"/>
      <dgm:spPr/>
    </dgm:pt>
    <dgm:pt modelId="{5B3EFA1A-B3BC-4FCB-92CB-A89D7A702976}" type="pres">
      <dgm:prSet presAssocID="{0FD0ADDB-9F1B-4B58-8892-E017B2A20681}" presName="tx1" presStyleLbl="revTx" presStyleIdx="2" presStyleCnt="3"/>
      <dgm:spPr/>
      <dgm:t>
        <a:bodyPr/>
        <a:lstStyle/>
        <a:p>
          <a:endParaRPr lang="pl-PL"/>
        </a:p>
      </dgm:t>
    </dgm:pt>
    <dgm:pt modelId="{B9F8E9AE-D72D-4F0B-9D99-8F7474EA417C}" type="pres">
      <dgm:prSet presAssocID="{0FD0ADDB-9F1B-4B58-8892-E017B2A20681}" presName="vert1" presStyleCnt="0"/>
      <dgm:spPr/>
    </dgm:pt>
  </dgm:ptLst>
  <dgm:cxnLst>
    <dgm:cxn modelId="{49E55274-3463-453F-8379-8AD551CD9A5B}" srcId="{52B349FA-2FF7-49C8-B48D-CFFE8D6392A5}" destId="{08BD2997-049D-49DB-94FD-E2D17144DDA1}" srcOrd="1" destOrd="0" parTransId="{2EFB228D-2AF4-4FE0-8C87-933F01C44C73}" sibTransId="{AB6380B5-65C3-4710-9E60-60CA0480F9C0}"/>
    <dgm:cxn modelId="{97FE52B2-7E1D-435A-B8C7-C7ACECB3ED65}" srcId="{52B349FA-2FF7-49C8-B48D-CFFE8D6392A5}" destId="{0FD0ADDB-9F1B-4B58-8892-E017B2A20681}" srcOrd="2" destOrd="0" parTransId="{12201FD0-137B-44F0-AFBC-E2D70C713F94}" sibTransId="{52E5063D-6B94-4D87-850B-E1D862691F85}"/>
    <dgm:cxn modelId="{3F672643-4A96-44FD-B260-F22C40F9F99F}" type="presOf" srcId="{97B53466-E999-4D7D-88EB-BE49C709D4FB}" destId="{F8F4B69A-FF72-4273-AD9E-ED4C246C2D84}" srcOrd="0" destOrd="0" presId="urn:microsoft.com/office/officeart/2008/layout/LinedList"/>
    <dgm:cxn modelId="{BFF508A1-45F8-4B11-B527-8A00914718AA}" type="presOf" srcId="{52B349FA-2FF7-49C8-B48D-CFFE8D6392A5}" destId="{DD31F3C7-FF12-442A-B4E0-C9A44EB41C29}" srcOrd="0" destOrd="0" presId="urn:microsoft.com/office/officeart/2008/layout/LinedList"/>
    <dgm:cxn modelId="{8CCED60A-BD1E-4DBA-BBF2-8DBBE5E4C154}" type="presOf" srcId="{0FD0ADDB-9F1B-4B58-8892-E017B2A20681}" destId="{5B3EFA1A-B3BC-4FCB-92CB-A89D7A702976}" srcOrd="0" destOrd="0" presId="urn:microsoft.com/office/officeart/2008/layout/LinedList"/>
    <dgm:cxn modelId="{68B9290E-D988-4268-A4AC-9BDF2F20FDB5}" type="presOf" srcId="{08BD2997-049D-49DB-94FD-E2D17144DDA1}" destId="{1FB98E63-C622-4FD9-B639-CEF12918A6A6}" srcOrd="0" destOrd="0" presId="urn:microsoft.com/office/officeart/2008/layout/LinedList"/>
    <dgm:cxn modelId="{BFBD52AF-2815-4F0F-AC3A-3E208F47B44A}" srcId="{52B349FA-2FF7-49C8-B48D-CFFE8D6392A5}" destId="{97B53466-E999-4D7D-88EB-BE49C709D4FB}" srcOrd="0" destOrd="0" parTransId="{D0169B10-77F4-43FE-8D52-94B1708F50FA}" sibTransId="{9DB7319C-2291-4952-A22B-BC1CED868758}"/>
    <dgm:cxn modelId="{259CD8D6-57A5-4C1D-9B1F-96002E5384FA}" type="presParOf" srcId="{DD31F3C7-FF12-442A-B4E0-C9A44EB41C29}" destId="{791DD9DE-BEE4-4F1D-BBD5-9EFB9BF18900}" srcOrd="0" destOrd="0" presId="urn:microsoft.com/office/officeart/2008/layout/LinedList"/>
    <dgm:cxn modelId="{88FF3EE1-B065-470B-9F34-207A13F51C4F}" type="presParOf" srcId="{DD31F3C7-FF12-442A-B4E0-C9A44EB41C29}" destId="{42FEFF85-CC85-4C30-AC42-959BAE6C2058}" srcOrd="1" destOrd="0" presId="urn:microsoft.com/office/officeart/2008/layout/LinedList"/>
    <dgm:cxn modelId="{89A1EC6F-5197-4A57-9D6A-C5ECD4B34005}" type="presParOf" srcId="{42FEFF85-CC85-4C30-AC42-959BAE6C2058}" destId="{F8F4B69A-FF72-4273-AD9E-ED4C246C2D84}" srcOrd="0" destOrd="0" presId="urn:microsoft.com/office/officeart/2008/layout/LinedList"/>
    <dgm:cxn modelId="{A0E3BCAC-0B75-4BDB-AA91-E8A48A67EAEF}" type="presParOf" srcId="{42FEFF85-CC85-4C30-AC42-959BAE6C2058}" destId="{E6B4216F-8EB4-4534-BFD9-54CC6E36D7AF}" srcOrd="1" destOrd="0" presId="urn:microsoft.com/office/officeart/2008/layout/LinedList"/>
    <dgm:cxn modelId="{EB6D408F-31F6-4019-86E3-5EBE2FAF8095}" type="presParOf" srcId="{DD31F3C7-FF12-442A-B4E0-C9A44EB41C29}" destId="{DCFF261A-1B3C-460B-AA70-5382E7D19A68}" srcOrd="2" destOrd="0" presId="urn:microsoft.com/office/officeart/2008/layout/LinedList"/>
    <dgm:cxn modelId="{CF5975E4-7687-4A2C-BB91-767A2F406831}" type="presParOf" srcId="{DD31F3C7-FF12-442A-B4E0-C9A44EB41C29}" destId="{DB300E8B-3C06-4A2D-99A7-993E0749C9D7}" srcOrd="3" destOrd="0" presId="urn:microsoft.com/office/officeart/2008/layout/LinedList"/>
    <dgm:cxn modelId="{559A2843-FDD7-416F-8FD5-D86C6EF0440B}" type="presParOf" srcId="{DB300E8B-3C06-4A2D-99A7-993E0749C9D7}" destId="{1FB98E63-C622-4FD9-B639-CEF12918A6A6}" srcOrd="0" destOrd="0" presId="urn:microsoft.com/office/officeart/2008/layout/LinedList"/>
    <dgm:cxn modelId="{4CE10F9E-985B-4084-BB67-999071ACE0A7}" type="presParOf" srcId="{DB300E8B-3C06-4A2D-99A7-993E0749C9D7}" destId="{D0E89187-4D18-4E9A-B85D-1DE3020427F6}" srcOrd="1" destOrd="0" presId="urn:microsoft.com/office/officeart/2008/layout/LinedList"/>
    <dgm:cxn modelId="{03615DC4-7196-40F4-B330-7A8DCDC78DE0}" type="presParOf" srcId="{DD31F3C7-FF12-442A-B4E0-C9A44EB41C29}" destId="{873EA4F8-22D8-4F27-B5F1-C8FB6F98A76A}" srcOrd="4" destOrd="0" presId="urn:microsoft.com/office/officeart/2008/layout/LinedList"/>
    <dgm:cxn modelId="{EA8408A9-FDED-4CBF-9148-58558E3E266C}" type="presParOf" srcId="{DD31F3C7-FF12-442A-B4E0-C9A44EB41C29}" destId="{1F813688-8F79-4D7E-AE7E-BB09CB70F72C}" srcOrd="5" destOrd="0" presId="urn:microsoft.com/office/officeart/2008/layout/LinedList"/>
    <dgm:cxn modelId="{DCBC654F-14AD-4CA1-9679-03E4C3C0F975}" type="presParOf" srcId="{1F813688-8F79-4D7E-AE7E-BB09CB70F72C}" destId="{5B3EFA1A-B3BC-4FCB-92CB-A89D7A702976}" srcOrd="0" destOrd="0" presId="urn:microsoft.com/office/officeart/2008/layout/LinedList"/>
    <dgm:cxn modelId="{3F081CEE-70E9-491A-955E-6BB5DC4F711D}" type="presParOf" srcId="{1F813688-8F79-4D7E-AE7E-BB09CB70F72C}" destId="{B9F8E9AE-D72D-4F0B-9D99-8F7474EA41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DD9DE-BEE4-4F1D-BBD5-9EFB9BF18900}">
      <dsp:nvSpPr>
        <dsp:cNvPr id="0" name=""/>
        <dsp:cNvSpPr/>
      </dsp:nvSpPr>
      <dsp:spPr>
        <a:xfrm>
          <a:off x="0" y="1894"/>
          <a:ext cx="781013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4B69A-FF72-4273-AD9E-ED4C246C2D84}">
      <dsp:nvSpPr>
        <dsp:cNvPr id="0" name=""/>
        <dsp:cNvSpPr/>
      </dsp:nvSpPr>
      <dsp:spPr>
        <a:xfrm>
          <a:off x="0" y="1894"/>
          <a:ext cx="7810139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b="1" kern="1200">
              <a:latin typeface="Book Antiqua"/>
            </a:rPr>
            <a:t>Dyrektor przedszkola </a:t>
          </a:r>
          <a:endParaRPr lang="en-US" sz="4500" b="1" kern="1200">
            <a:latin typeface="Book Antiqua"/>
          </a:endParaRPr>
        </a:p>
      </dsp:txBody>
      <dsp:txXfrm>
        <a:off x="0" y="1894"/>
        <a:ext cx="7810139" cy="1292327"/>
      </dsp:txXfrm>
    </dsp:sp>
    <dsp:sp modelId="{DCFF261A-1B3C-460B-AA70-5382E7D19A68}">
      <dsp:nvSpPr>
        <dsp:cNvPr id="0" name=""/>
        <dsp:cNvSpPr/>
      </dsp:nvSpPr>
      <dsp:spPr>
        <a:xfrm>
          <a:off x="0" y="1294222"/>
          <a:ext cx="781013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98E63-C622-4FD9-B639-CEF12918A6A6}">
      <dsp:nvSpPr>
        <dsp:cNvPr id="0" name=""/>
        <dsp:cNvSpPr/>
      </dsp:nvSpPr>
      <dsp:spPr>
        <a:xfrm>
          <a:off x="0" y="1294222"/>
          <a:ext cx="7810139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b="1" kern="1200">
              <a:latin typeface="Book Antiqua"/>
            </a:rPr>
            <a:t>mgr Ewelina Kowalkowska </a:t>
          </a:r>
          <a:endParaRPr lang="en-US" sz="4500" b="1" kern="1200">
            <a:latin typeface="Book Antiqua"/>
          </a:endParaRPr>
        </a:p>
      </dsp:txBody>
      <dsp:txXfrm>
        <a:off x="0" y="1294222"/>
        <a:ext cx="7810139" cy="1292327"/>
      </dsp:txXfrm>
    </dsp:sp>
    <dsp:sp modelId="{873EA4F8-22D8-4F27-B5F1-C8FB6F98A76A}">
      <dsp:nvSpPr>
        <dsp:cNvPr id="0" name=""/>
        <dsp:cNvSpPr/>
      </dsp:nvSpPr>
      <dsp:spPr>
        <a:xfrm>
          <a:off x="0" y="2586550"/>
          <a:ext cx="781013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EFA1A-B3BC-4FCB-92CB-A89D7A702976}">
      <dsp:nvSpPr>
        <dsp:cNvPr id="0" name=""/>
        <dsp:cNvSpPr/>
      </dsp:nvSpPr>
      <dsp:spPr>
        <a:xfrm>
          <a:off x="0" y="2586550"/>
          <a:ext cx="7810139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b="1" kern="1200">
              <a:latin typeface="Book Antiqua"/>
            </a:rPr>
            <a:t>nr tel. 698 613 940</a:t>
          </a:r>
          <a:endParaRPr lang="en-US" sz="4500" b="1" kern="1200">
            <a:latin typeface="Book Antiqua"/>
          </a:endParaRPr>
        </a:p>
      </dsp:txBody>
      <dsp:txXfrm>
        <a:off x="0" y="2586550"/>
        <a:ext cx="7810139" cy="129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1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7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91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21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683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8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642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36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04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1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10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4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0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96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3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00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" name="Rectangle 81">
            <a:extLst>
              <a:ext uri="{FF2B5EF4-FFF2-40B4-BE49-F238E27FC236}">
                <a16:creationId xmlns:a16="http://schemas.microsoft.com/office/drawing/2014/main" xmlns="" id="{4F57DB1C-6494-4CC4-A5E8-93195756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Isosceles Triangle 83">
            <a:extLst>
              <a:ext uri="{FF2B5EF4-FFF2-40B4-BE49-F238E27FC236}">
                <a16:creationId xmlns:a16="http://schemas.microsoft.com/office/drawing/2014/main" xmlns="" id="{FFFB778B-5206-4BB0-A468-327E71367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" name="Freeform: Shape 85">
            <a:extLst>
              <a:ext uri="{FF2B5EF4-FFF2-40B4-BE49-F238E27FC236}">
                <a16:creationId xmlns:a16="http://schemas.microsoft.com/office/drawing/2014/main" xmlns="" id="{E6C0471D-BE03-4D81-BDB5-D510BC0D8A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7" name="Straight Connector 87">
            <a:extLst>
              <a:ext uri="{FF2B5EF4-FFF2-40B4-BE49-F238E27FC236}">
                <a16:creationId xmlns:a16="http://schemas.microsoft.com/office/drawing/2014/main" xmlns="" id="{E5E836EB-03CD-4BA5-A751-21D2ACC2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89">
            <a:extLst>
              <a:ext uri="{FF2B5EF4-FFF2-40B4-BE49-F238E27FC236}">
                <a16:creationId xmlns:a16="http://schemas.microsoft.com/office/drawing/2014/main" xmlns="" id="{22721A85-1EA4-4D87-97AB-0BB4AB78F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32730" y="52000"/>
            <a:ext cx="4690652" cy="668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Book Antiqua"/>
              </a:rPr>
              <a:t>Grupa "</a:t>
            </a:r>
            <a:r>
              <a:rPr lang="en-US" sz="4800" b="1" err="1">
                <a:solidFill>
                  <a:srgbClr val="FFFFFF"/>
                </a:solidFill>
                <a:latin typeface="Book Antiqua"/>
              </a:rPr>
              <a:t>Żółwiki</a:t>
            </a:r>
            <a:r>
              <a:rPr lang="en-US" sz="4800" b="1" dirty="0">
                <a:solidFill>
                  <a:srgbClr val="FFFFFF"/>
                </a:solidFill>
                <a:latin typeface="Book Antiqua"/>
              </a:rPr>
              <a:t>" </a:t>
            </a:r>
            <a:endParaRPr lang="pl-PL" sz="4800">
              <a:latin typeface="Book Antiqua"/>
            </a:endParaRP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Book Antiqua"/>
              </a:rPr>
              <a:t>6-latki</a:t>
            </a:r>
          </a:p>
          <a:p>
            <a:pPr algn="l">
              <a:buFont typeface="Wingdings 3" charset="2"/>
              <a:buChar char=""/>
            </a:pPr>
            <a:endParaRPr lang="en-US" sz="2000" b="1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Book Antiqua"/>
              </a:rPr>
              <a:t>    Rok </a:t>
            </a:r>
            <a:r>
              <a:rPr lang="en-US" sz="2800" b="1" dirty="0" err="1">
                <a:solidFill>
                  <a:srgbClr val="FFFFFF"/>
                </a:solidFill>
                <a:latin typeface="Book Antiqua"/>
              </a:rPr>
              <a:t>szkolny</a:t>
            </a:r>
            <a:r>
              <a:rPr lang="en-US" sz="2800" b="1" dirty="0">
                <a:solidFill>
                  <a:srgbClr val="FFFFFF"/>
                </a:solidFill>
                <a:latin typeface="Book Antiqua"/>
              </a:rPr>
              <a:t>  2021/2022</a:t>
            </a:r>
            <a:endParaRPr lang="en-US" sz="2400" dirty="0">
              <a:latin typeface="Book Antiqua"/>
            </a:endParaRPr>
          </a:p>
        </p:txBody>
      </p:sp>
      <p:sp>
        <p:nvSpPr>
          <p:cNvPr id="221" name="Isosceles Triangle 91">
            <a:extLst>
              <a:ext uri="{FF2B5EF4-FFF2-40B4-BE49-F238E27FC236}">
                <a16:creationId xmlns:a16="http://schemas.microsoft.com/office/drawing/2014/main" xmlns="" id="{A27691EB-14CF-4237-B5EB-C94B92677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828" y="193170"/>
            <a:ext cx="5799665" cy="514894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4700" b="1" dirty="0">
                <a:latin typeface="Book Antiqua"/>
              </a:rPr>
              <a:t>SPOTKANIE ORGANIZACYJNE</a:t>
            </a:r>
          </a:p>
        </p:txBody>
      </p:sp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6620F00-1DC9-48D5-97A7-92F1842E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2" y="4318937"/>
            <a:ext cx="4871048" cy="2389561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xmlns="" id="{9A61CCEA-AA12-4E23-877A-822E0E61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002" y="2681387"/>
            <a:ext cx="2800710" cy="26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B6E676-CF85-4AC7-811D-E475528B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575" y="293298"/>
            <a:ext cx="521754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>
              <a:solidFill>
                <a:schemeClr val="accent2"/>
              </a:solidFill>
              <a:ea typeface="+mj-lt"/>
              <a:cs typeface="+mj-lt"/>
            </a:endParaRPr>
          </a:p>
          <a:p>
            <a:endParaRPr lang="pl-PL" dirty="0"/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52D91D6-E45F-4D2A-A938-E5896D75F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5" y="949126"/>
            <a:ext cx="3150527" cy="152012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09E5F6-6184-48FB-908A-95E8D4F9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218" y="1714890"/>
            <a:ext cx="6799046" cy="49878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400" b="1" u="sng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SPRAWNOŚĆ MANUALNA:</a:t>
            </a:r>
            <a:endParaRPr lang="pl-PL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prawidłowo stosuje chwyt pisarski, np. podczas rysowania, kolorowania 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potrafi kolorować w konturze bez wychodzenia za linie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odwzorowuje kształty lub układy przedmiotów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wykonuje rysunki tematyczne </a:t>
            </a:r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(rysując i pisząc dziecko wykonuje ruchy dłonią, uruchamia nadgarstek)</a:t>
            </a:r>
            <a:r>
              <a:rPr lang="pl-PL" dirty="0">
                <a:solidFill>
                  <a:schemeClr val="tx1"/>
                </a:solidFill>
                <a:latin typeface="Book Antiqua"/>
              </a:rPr>
              <a:t> 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lepi z plasteliny proste kształty tematyczne, np. bałwana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potrafi wycinać nożyczkami różne kształty, np. koło, kwadrat, trójkąt</a:t>
            </a: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wykonywać wymagające precyzji ruchy narzędziowe, np. wiąże sznurki, nawleka igłę, szyje, używa kredek i pędzli </a:t>
            </a:r>
            <a:endParaRPr lang="pl-PL" dirty="0">
              <a:solidFill>
                <a:schemeClr val="tx1"/>
              </a:solidFill>
              <a:latin typeface="Book Antiqua"/>
            </a:endParaRP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B7A79B6D-3C72-4FE7-9B92-D1B8D940BE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90" y="4301662"/>
            <a:ext cx="2345016" cy="21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82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DC89AE-2A48-49E8-819B-E9911B10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519" y="163902"/>
            <a:ext cx="5217540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 sz="3100">
              <a:solidFill>
                <a:schemeClr val="accent2"/>
              </a:solidFill>
            </a:endParaRPr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BF106AD-3C08-4F72-B058-1B82E5DD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6" y="489051"/>
            <a:ext cx="2877358" cy="139073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4D0A46-5B82-4928-873D-571B8B0F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689" y="1269193"/>
            <a:ext cx="6957198" cy="54910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MOWA I MYŚLENIE:</a:t>
            </a:r>
          </a:p>
          <a:p>
            <a:pPr marL="0" indent="0">
              <a:buNone/>
            </a:pPr>
            <a:endParaRPr lang="pl-PL" sz="2000" b="1" u="sng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buduje dłuższe wypowiedzi poprawne pod względem fleksyjnym, gramatycznym i składniowym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podzielić dany wyraz na głoski i sylaby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poprawnie wysłuchuje daną głoskę w nagłosie i wygłosie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poprawnie i dokładnie wymawia wszystkie głoski wypowiedziane pojedynczo, jak również w wyrazach i zdaniach 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formułuje pytania dotyczące omawianych treści, dokonywanych obserwacji i przeprowadzonych eksperymentów</a:t>
            </a:r>
            <a:endParaRPr lang="pl-PL">
              <a:solidFill>
                <a:schemeClr val="tx1"/>
              </a:solidFill>
              <a:latin typeface="Book Antiqua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recytuje teksty, odtwarzając wiernie ich tekst</a:t>
            </a:r>
            <a:endParaRPr lang="pl-PL">
              <a:solidFill>
                <a:schemeClr val="tx1"/>
              </a:solidFill>
              <a:latin typeface="Book Antiqua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posługuje się formułami językowymi dostosowanymi do sytuacji (wita się, prosi o coś, zwraca się w sposób właściwy do osób dorosłych) 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ma coraz większe umiejętności komunikacyjne, potrafi opowiadać</a:t>
            </a:r>
            <a:endParaRPr lang="pl-PL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formułuje dłuższe wypowiedzi związane z przeżyciami, zdarzeniami, zjawiskami, na temat treści filmu, planowaniem pracy </a:t>
            </a:r>
            <a:endParaRPr lang="pl-PL">
              <a:solidFill>
                <a:schemeClr val="tx1"/>
              </a:solidFill>
              <a:latin typeface="Book Antiqua"/>
            </a:endParaRPr>
          </a:p>
          <a:p>
            <a:r>
              <a:rPr lang="pl-PL" dirty="0">
                <a:solidFill>
                  <a:schemeClr val="tx1"/>
                </a:solidFill>
                <a:latin typeface="Book Antiqua"/>
              </a:rPr>
              <a:t>odczytuje informacje za pomocą symboli</a:t>
            </a:r>
            <a:endParaRPr lang="pl-PL">
              <a:solidFill>
                <a:schemeClr val="tx1"/>
              </a:solidFill>
              <a:latin typeface="Book Antiqua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98F54C7B-6DC9-4DE2-8532-85160C9161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82" y="4258529"/>
            <a:ext cx="2201244" cy="20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05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7A58B7-1462-4475-A01A-DD4B309B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75" y="264543"/>
            <a:ext cx="5763879" cy="96136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 sz="3100">
              <a:solidFill>
                <a:schemeClr val="accent2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pl-PL" sz="3100" dirty="0">
              <a:solidFill>
                <a:schemeClr val="accent2"/>
              </a:solidFill>
            </a:endParaRPr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26542DC-E751-4334-89E5-BDC4044F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3" y="747843"/>
            <a:ext cx="3093018" cy="146262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FDE38F-2F3C-47EB-8008-FADDF71A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142" y="1714892"/>
            <a:ext cx="6985953" cy="50309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PERCEPCJA WZROKOWA:</a:t>
            </a:r>
            <a:endParaRPr lang="pl-PL"/>
          </a:p>
          <a:p>
            <a:pPr marL="0" indent="0">
              <a:buNone/>
            </a:pPr>
            <a:endParaRPr lang="pl-PL" b="1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różnicować i nazwać kilkanaście kolorów</a:t>
            </a:r>
            <a:endParaRPr lang="pl-PL" sz="200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wyszukuje/koloruje obrazki (znaki graficzne, symbole) ukryte w tle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składa obrazek z części (przynajmniej z 6 elementów) bez wzoru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wskazać różnice na dwóch podobnych obrazkach</a:t>
            </a:r>
            <a:endParaRPr lang="pl-PL" sz="200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narysować trójkąt, romb i inne formy złożone z figur geometrycznych (np. krzyż i koło wpisane w </a:t>
            </a:r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kwadrat) według w</a:t>
            </a:r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zoru</a:t>
            </a:r>
            <a:endParaRPr lang="pl-PL" sz="200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 zapamiętuje wzrokowo układ 4-5 elementów i potrafi określić, którego brakuje</a:t>
            </a:r>
            <a:endParaRPr lang="pl-PL" sz="200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 potrafi złożyć prostokąt z dwóch trójkątów, mając na wzór prostokąt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686717D7-CCFC-443D-BB98-E0BEDEBA7B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655" y="3424643"/>
            <a:ext cx="2330640" cy="21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64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EE51D9-45AF-4178-9CA8-2FD3D3A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255" y="106392"/>
            <a:ext cx="6482747" cy="10188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 sz="3100">
              <a:solidFill>
                <a:schemeClr val="accent2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pl-PL" sz="3100" dirty="0">
              <a:solidFill>
                <a:schemeClr val="accent2"/>
              </a:solidFill>
            </a:endParaRPr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B7A96A1-FFE2-4DDD-BABF-CAD6F1E2D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5" y="287767"/>
            <a:ext cx="2906113" cy="141948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2FF7D2-FCC3-4BA1-89D2-3943A178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12" y="1412967"/>
            <a:ext cx="6985951" cy="539039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2400" b="1" u="sng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PERCEPCJA SŁUCHOWA:</a:t>
            </a:r>
            <a:endParaRPr lang="pl-PL"/>
          </a:p>
          <a:p>
            <a:pPr marL="0" indent="0">
              <a:buNone/>
            </a:pPr>
            <a:endParaRPr lang="pl-PL" b="1" u="sng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dokonuje analizy (rozkładu) i syntezy (łączenia) głoskowej </a:t>
            </a:r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wyrazów</a:t>
            </a:r>
            <a:endParaRPr lang="en-US" sz="200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przelicza liczbę głosek w wyrazie</a:t>
            </a:r>
            <a:endParaRPr lang="pl-PL" sz="2000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 wyodrębnia wyrazy w zdaniu, przelicza liczbę wyrazów w zdaniu 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 potrafi wyodrębniać rymujące się wyrazy, </a:t>
            </a:r>
            <a:endParaRPr lang="pl-PL" sz="2000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samodzielnie tworzy rymy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powtarza ze słuchu ciąg pięciu liczb oraz dłuższe zdanie lub krotką rymowankę</a:t>
            </a:r>
            <a:endParaRPr lang="pl-PL" sz="2000" dirty="0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potrafi rozpoznać dźwięki celowo wytwarzane przez różne </a:t>
            </a:r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przedmioty na skutek ich uderzania, pocierania, </a:t>
            </a:r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gniecenia, itp.</a:t>
            </a:r>
            <a:endParaRPr lang="pl-PL" sz="2000" u="sng">
              <a:solidFill>
                <a:schemeClr val="tx1"/>
              </a:solidFill>
              <a:latin typeface="Book Antiqua"/>
              <a:ea typeface="+mn-lt"/>
              <a:cs typeface="+mn-lt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porównuje dźwięki między sobą, określa </a:t>
            </a:r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ich cechy jakościowe, np. wysokie/niskie, szybkie/wolne </a:t>
            </a: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odtwarza proste, kilkuelementowe układy dźwiękowe -</a:t>
            </a:r>
            <a:r>
              <a:rPr lang="pl-PL" sz="2000" dirty="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wyklaskiwane lub wystukiwane</a:t>
            </a:r>
          </a:p>
          <a:p>
            <a:pPr marL="285750" indent="-285750"/>
            <a:endParaRPr lang="pl-PL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/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0EE61FF9-D0B8-4438-AB2C-E00BF974ED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59" y="4287284"/>
            <a:ext cx="2172489" cy="20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99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934795-2A34-4807-80A1-C8E861A0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878" y="135149"/>
            <a:ext cx="6453992" cy="101887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 sz="3100">
              <a:solidFill>
                <a:schemeClr val="accent2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pl-PL" sz="3100" dirty="0">
              <a:solidFill>
                <a:schemeClr val="accent2"/>
              </a:solidFill>
            </a:endParaRPr>
          </a:p>
        </p:txBody>
      </p:sp>
      <p:pic>
        <p:nvPicPr>
          <p:cNvPr id="9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AC6FDAE-BC57-4E39-A761-651018E0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5" y="388408"/>
            <a:ext cx="2776716" cy="131884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44B0B2-01BC-45D0-B4A1-5EDD2E42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879" y="1398590"/>
            <a:ext cx="7503536" cy="540477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400" b="1" u="sng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ROZUMOWANIE MATEMATYCZNE:</a:t>
            </a:r>
            <a:endParaRPr lang="pl-PL" u="sng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identyfikuje cyfrę z odpowiednią liczbą elementów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ustala poprawny wynik dodawania i odejmowania, </a:t>
            </a:r>
            <a:r>
              <a:rPr lang="pl-PL" sz="2000" dirty="0">
                <a:solidFill>
                  <a:schemeClr val="tx1"/>
                </a:solidFill>
                <a:latin typeface="Book Antiqua"/>
              </a:rPr>
              <a:t>posługując się materiałem konkretnym</a:t>
            </a: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  <a:ea typeface="+mn-lt"/>
                <a:cs typeface="+mn-lt"/>
              </a:rPr>
              <a:t>stosuje znaki matematyczne równości, mniejszości, większości, dodawania i odejmowania</a:t>
            </a: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stosuje liczebniki porządkowe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ustala położenie obiektów w stosunku do własnej osoby oraz w stosunku do innch osób lub przedmiotów, posługując się określeniami, np. nad, pod, obok, z lewej strony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nazywa podstawowe figury geometryczne(koło, kwadrat, prostokąt, trójkąt)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klasyfikuje obiekty wg przynajmniej 2 cech (wielkość, kolor, kształt, przeznaczenie)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układa rytmy i kontynuuje podany wzór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285750" indent="-285750"/>
            <a:r>
              <a:rPr lang="pl-PL" sz="2000">
                <a:solidFill>
                  <a:schemeClr val="tx1"/>
                </a:solidFill>
                <a:latin typeface="Book Antiqua"/>
              </a:rPr>
              <a:t>używa prawidłowo modeli znanych monet i banknotów, np.. podczas zabawy w sklep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CA663A4A-4D7B-40CC-8495-FAA347E841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19" y="4330416"/>
            <a:ext cx="2114979" cy="19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9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6565F0-2555-4802-82F1-B19EB9F5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26080" cy="646611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800" b="1" dirty="0" smtClean="0">
                <a:solidFill>
                  <a:srgbClr val="0D7306"/>
                </a:solidFill>
                <a:latin typeface="Book Antiqua"/>
              </a:rPr>
              <a:t/>
            </a:r>
            <a:br>
              <a:rPr lang="pl-PL" sz="2800" b="1" dirty="0" smtClean="0">
                <a:solidFill>
                  <a:srgbClr val="0D7306"/>
                </a:solidFill>
                <a:latin typeface="Book Antiqua"/>
              </a:rPr>
            </a:br>
            <a:r>
              <a:rPr lang="pl-PL" sz="2400" b="1" u="sng" dirty="0" smtClean="0">
                <a:solidFill>
                  <a:srgbClr val="2D8C04"/>
                </a:solidFill>
                <a:latin typeface="Book Antiqua"/>
              </a:rPr>
              <a:t>RAMOWY </a:t>
            </a:r>
            <a:r>
              <a:rPr lang="pl-PL" sz="2400" b="1" u="sng" dirty="0">
                <a:solidFill>
                  <a:srgbClr val="2D8C04"/>
                </a:solidFill>
                <a:latin typeface="Book Antiqua"/>
              </a:rPr>
              <a:t>ROZKŁAD DNIA </a:t>
            </a:r>
            <a:r>
              <a:rPr lang="pl-PL" sz="2400" b="1" u="sng" dirty="0" smtClean="0">
                <a:solidFill>
                  <a:srgbClr val="2D8C04"/>
                </a:solidFill>
                <a:latin typeface="Book Antiqua"/>
              </a:rPr>
              <a:t/>
            </a:r>
            <a:br>
              <a:rPr lang="pl-PL" sz="2400" b="1" u="sng" dirty="0" smtClean="0">
                <a:solidFill>
                  <a:srgbClr val="2D8C04"/>
                </a:solidFill>
                <a:latin typeface="Book Antiqua"/>
              </a:rPr>
            </a:br>
            <a:r>
              <a:rPr lang="pl-PL" sz="2400" b="1" u="sng" dirty="0" smtClean="0">
                <a:solidFill>
                  <a:srgbClr val="2D8C04"/>
                </a:solidFill>
                <a:latin typeface="Book Antiqua"/>
              </a:rPr>
              <a:t>W GRUPIE „ŻÓŁWIKI”</a:t>
            </a:r>
            <a:endParaRPr lang="pl-PL" sz="2400" u="sng" dirty="0">
              <a:solidFill>
                <a:srgbClr val="2D8C04"/>
              </a:solidFill>
            </a:endParaRPr>
          </a:p>
        </p:txBody>
      </p:sp>
      <p:pic>
        <p:nvPicPr>
          <p:cNvPr id="6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A73943D-7076-4107-8129-CD4FDF372A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0651" y="5752193"/>
            <a:ext cx="1867692" cy="896801"/>
          </a:xfrm>
          <a:prstGeom prst="rect">
            <a:avLst/>
          </a:prstGeom>
        </p:spPr>
      </p:pic>
      <p:pic>
        <p:nvPicPr>
          <p:cNvPr id="8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AFEDC01C-DED6-42F5-90E1-E550DAE410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7039" y="405103"/>
            <a:ext cx="1390291" cy="1289410"/>
          </a:xfrm>
          <a:prstGeom prst="rect">
            <a:avLst/>
          </a:prstGeom>
        </p:spPr>
      </p:pic>
      <p:pic>
        <p:nvPicPr>
          <p:cNvPr id="1026" name="Picture 2" descr="C:\Users\justy\Desktop\RAMOWY-ROZKŁAD-DNIA-W-GRUPI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1314" y="18825881"/>
            <a:ext cx="3013639" cy="3272957"/>
          </a:xfrm>
          <a:prstGeom prst="rect">
            <a:avLst/>
          </a:prstGeom>
          <a:noFill/>
        </p:spPr>
      </p:pic>
      <p:pic>
        <p:nvPicPr>
          <p:cNvPr id="13" name="Symbol zastępczy zawartości 12" descr="bb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795452" y="0"/>
            <a:ext cx="6257108" cy="6745678"/>
          </a:xfrm>
        </p:spPr>
      </p:pic>
    </p:spTree>
    <p:extLst>
      <p:ext uri="{BB962C8B-B14F-4D97-AF65-F5344CB8AC3E}">
        <p14:creationId xmlns:p14="http://schemas.microsoft.com/office/powerpoint/2010/main" xmlns="" val="59978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44D708-A7CD-4474-9E15-D87FED40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7034"/>
            <a:ext cx="8912970" cy="975744"/>
          </a:xfrm>
        </p:spPr>
        <p:txBody>
          <a:bodyPr>
            <a:noAutofit/>
          </a:bodyPr>
          <a:lstStyle/>
          <a:p>
            <a:pPr algn="ctr"/>
            <a:r>
              <a:rPr lang="pl-PL" sz="3200" b="1" u="sng" dirty="0">
                <a:solidFill>
                  <a:schemeClr val="accent2"/>
                </a:solidFill>
                <a:latin typeface="Book Antiqua"/>
              </a:rPr>
              <a:t>SYSTEM MOTYWACYJNY W GRUPIE "ŻÓŁWIKI"</a:t>
            </a:r>
            <a:endParaRPr lang="pl-PL" sz="3200" u="sng" dirty="0">
              <a:solidFill>
                <a:schemeClr val="accent2"/>
              </a:solidFill>
              <a:latin typeface="Book Antiqua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B82361AD-E7E3-4E72-A0B2-0460F350A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5444419"/>
              </p:ext>
            </p:extLst>
          </p:nvPr>
        </p:nvGraphicFramePr>
        <p:xfrm>
          <a:off x="517584" y="1667773"/>
          <a:ext cx="8820455" cy="465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25">
                  <a:extLst>
                    <a:ext uri="{9D8B030D-6E8A-4147-A177-3AD203B41FA5}">
                      <a16:colId xmlns:a16="http://schemas.microsoft.com/office/drawing/2014/main" xmlns="" val="2222769763"/>
                    </a:ext>
                  </a:extLst>
                </a:gridCol>
                <a:gridCol w="4990830">
                  <a:extLst>
                    <a:ext uri="{9D8B030D-6E8A-4147-A177-3AD203B41FA5}">
                      <a16:colId xmlns:a16="http://schemas.microsoft.com/office/drawing/2014/main" xmlns="" val="261208164"/>
                    </a:ext>
                  </a:extLst>
                </a:gridCol>
              </a:tblGrid>
              <a:tr h="696309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Book Antiqua"/>
                        </a:rPr>
                        <a:t>WZMOCNIENIA POZYTYWNE ZA: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Book Antiqua"/>
                        </a:rPr>
                        <a:t>FORMY WZMOCNIEŃ POZYTYWNYCH: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4090078"/>
                  </a:ext>
                </a:extLst>
              </a:tr>
              <a:tr h="3963616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stosowanie ustalonych umów i zasad, </a:t>
                      </a:r>
                      <a:endParaRPr lang="pl-PL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wysiłek włożony w wykonanie pracy, </a:t>
                      </a:r>
                      <a:r>
                        <a:rPr lang="pl-PL" sz="1800" b="0" i="0" u="none" strike="noStrike" noProof="0">
                          <a:solidFill>
                            <a:schemeClr val="tx1"/>
                          </a:solidFill>
                          <a:latin typeface="Book Antiqua"/>
                        </a:rPr>
                        <a:t>zadania,</a:t>
                      </a:r>
                      <a:endParaRPr lang="pl-PL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 wypełnianie podjętych obowiązków, </a:t>
                      </a:r>
                      <a:endParaRPr lang="pl-PL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solidFill>
                            <a:schemeClr val="tx1"/>
                          </a:solidFill>
                          <a:latin typeface="Book Antiqua"/>
                        </a:rPr>
                        <a:t>bezinteresowna pomoc innym, </a:t>
                      </a:r>
                      <a:endParaRPr lang="pl-PL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solidFill>
                            <a:schemeClr val="tx1"/>
                          </a:solidFill>
                          <a:latin typeface="Book Antiqua"/>
                        </a:rPr>
                        <a:t>stosowanie zasad ochrony przyrody,  aktywny udział w pracach grupy</a:t>
                      </a:r>
                      <a:endParaRPr lang="pl-PL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pochwała: wobec grupy, indywidualna, przed rodzicami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atrakcyjne spędzanie czasu,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atrakcyjna zabawa w grupie wg pomysłu </a:t>
                      </a:r>
                      <a:r>
                        <a:rPr lang="pl-PL" sz="1800" b="0" i="0" u="none" strike="noStrike" noProof="0" dirty="0">
                          <a:latin typeface="Book Antiqua"/>
                        </a:rPr>
                        <a:t>dziecka,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darzenie dziecka szczególnym zaufaniem </a:t>
                      </a:r>
                      <a:r>
                        <a:rPr lang="pl-PL" sz="1800" b="0" i="0" u="none" strike="noStrike" noProof="0" dirty="0">
                          <a:latin typeface="Book Antiqua"/>
                        </a:rPr>
                        <a:t>np. zwiększenia zakresu samodzielności,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wyróżnienie naklejką, itp.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 oklaski,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przyznanie dodatkowych przywilejów </a:t>
                      </a:r>
                      <a:r>
                        <a:rPr lang="pl-PL" sz="1800" b="0" i="0" u="none" strike="noStrike" noProof="0" dirty="0">
                          <a:latin typeface="Book Antiqua"/>
                        </a:rPr>
                        <a:t>np. </a:t>
                      </a:r>
                      <a:r>
                        <a:rPr lang="pl-PL" sz="1800" b="0" i="0" u="none" strike="noStrike" noProof="0">
                          <a:latin typeface="Book Antiqua"/>
                        </a:rPr>
                        <a:t>wybór zabawki,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r>
                        <a:rPr lang="pl-PL" sz="1800" b="0" i="0" u="none" strike="noStrike" noProof="0">
                          <a:latin typeface="Book Antiqua"/>
                        </a:rPr>
                        <a:t> gesty wyrażające aprobatę (uśmiech, uścisk dłoni, pogłaskanie)</a:t>
                      </a:r>
                      <a:endParaRPr lang="pl-PL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1247579"/>
                  </a:ext>
                </a:extLst>
              </a:tr>
            </a:tbl>
          </a:graphicData>
        </a:graphic>
      </p:graphicFrame>
      <p:pic>
        <p:nvPicPr>
          <p:cNvPr id="6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C6BC820-30EC-4FF8-8F9C-B47CC0C0B8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0729" y="201503"/>
            <a:ext cx="2000339" cy="973790"/>
          </a:xfrm>
          <a:prstGeom prst="rect">
            <a:avLst/>
          </a:prstGeom>
        </p:spPr>
      </p:pic>
      <p:pic>
        <p:nvPicPr>
          <p:cNvPr id="8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E222E98B-83EA-48F2-84F3-540BC5CBB2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9428" y="5264943"/>
            <a:ext cx="1554263" cy="14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59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14E2E2-359A-4030-A55C-5302ECE4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49" y="120770"/>
            <a:ext cx="9703724" cy="81759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>
                <a:solidFill>
                  <a:schemeClr val="accent2"/>
                </a:solidFill>
                <a:latin typeface="Book Antiqua"/>
              </a:rPr>
              <a:t>SYSTEM MOTYWACYJNY W GRUPIE </a:t>
            </a:r>
            <a:r>
              <a:rPr lang="pl-PL" b="1" u="sng" dirty="0">
                <a:latin typeface="Book Antiqua"/>
              </a:rPr>
              <a:t/>
            </a:r>
            <a:br>
              <a:rPr lang="pl-PL" b="1" u="sng" dirty="0">
                <a:latin typeface="Book Antiqua"/>
              </a:rPr>
            </a:br>
            <a:r>
              <a:rPr lang="pl-PL" b="1" u="sng" dirty="0">
                <a:solidFill>
                  <a:schemeClr val="accent2"/>
                </a:solidFill>
                <a:latin typeface="Book Antiqua"/>
              </a:rPr>
              <a:t>"ŻÓŁWIKI"</a:t>
            </a:r>
            <a:endParaRPr lang="pl-PL" u="sng">
              <a:solidFill>
                <a:schemeClr val="accent2"/>
              </a:solidFill>
              <a:ea typeface="+mj-lt"/>
              <a:cs typeface="+mj-lt"/>
            </a:endParaRPr>
          </a:p>
          <a:p>
            <a:endParaRPr lang="pl-PL" u="sng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E14305A6-7A6F-4CED-AE1D-40A1295D0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6226751"/>
              </p:ext>
            </p:extLst>
          </p:nvPr>
        </p:nvGraphicFramePr>
        <p:xfrm>
          <a:off x="404693" y="1441721"/>
          <a:ext cx="9036396" cy="495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98">
                  <a:extLst>
                    <a:ext uri="{9D8B030D-6E8A-4147-A177-3AD203B41FA5}">
                      <a16:colId xmlns:a16="http://schemas.microsoft.com/office/drawing/2014/main" xmlns="" val="144816231"/>
                    </a:ext>
                  </a:extLst>
                </a:gridCol>
                <a:gridCol w="4518198">
                  <a:extLst>
                    <a:ext uri="{9D8B030D-6E8A-4147-A177-3AD203B41FA5}">
                      <a16:colId xmlns:a16="http://schemas.microsoft.com/office/drawing/2014/main" xmlns="" val="1620441806"/>
                    </a:ext>
                  </a:extLst>
                </a:gridCol>
              </a:tblGrid>
              <a:tr h="611984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Book Antiqua"/>
                        </a:rPr>
                        <a:t>WZMOCNIENIA NEGATYWNE ZA: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Book Antiqua"/>
                        </a:rPr>
                        <a:t>FORMY WZMOCNIEŃ NEGATYWNYCH: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2872090"/>
                  </a:ext>
                </a:extLst>
              </a:tr>
              <a:tr h="431170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nieprzestrzeganie ustalonych norm i zasad współżycia w grupie i społeczności przedszkolnej,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stwarzanie sytuacji zagrażających bezpieczeństwu i zdrowiu własnemu i innych,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zachowanie agresywne w stosunku do ludzi i przedmiotów (niszczenie wytworów pracy innych, ich własności)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celowe nie wywiązywanie się z podjętych obowiązków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endParaRPr lang="pl-PL" b="0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upomnienie słowne (przypomnienie obowiązujących zasad),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rozmowa – przedstawienie następstw zachowania (skłonienie dziecka do autorefleksji),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chwilowe odsunięcie od zabawy (od 1 do 3 min),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pozbawienie dziecka zabawki, z której niewłaściwie korzysta,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wyrażanie przez nauczyciela smutku i niezadowolenia  z powodu zachowania dziecka, 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ü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poinformowanie rodziców o przewinieniu dziecka w jego obecności</a:t>
                      </a:r>
                      <a:endParaRPr lang="pl-PL" b="0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ü"/>
                      </a:pPr>
                      <a:endParaRPr lang="pl-PL" b="0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4208058"/>
                  </a:ext>
                </a:extLst>
              </a:tr>
            </a:tbl>
          </a:graphicData>
        </a:graphic>
      </p:graphicFrame>
      <p:pic>
        <p:nvPicPr>
          <p:cNvPr id="6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D1B45B7C-446F-435D-9B2E-8F0D8CC3B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4465" y="115238"/>
            <a:ext cx="2172867" cy="1045677"/>
          </a:xfrm>
          <a:prstGeom prst="rect">
            <a:avLst/>
          </a:prstGeom>
        </p:spPr>
      </p:pic>
      <p:pic>
        <p:nvPicPr>
          <p:cNvPr id="8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8A165947-45C4-45E7-AD91-5C44FCEC2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9429" y="5149925"/>
            <a:ext cx="1640527" cy="14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03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B35DB5-17F1-4FC9-9E1B-343E2AC3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61" y="48884"/>
            <a:ext cx="9373044" cy="127766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HARMONOGRAM UROCZYSTOŚCI PRZEDSZKOLNYCH </a:t>
            </a:r>
            <a:br>
              <a:rPr lang="pl-PL" sz="24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</a:br>
            <a:r>
              <a:rPr lang="pl-PL" sz="24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W GRUPIE „ŻÓŁWIKI” 6-LATKI </a:t>
            </a:r>
            <a:br>
              <a:rPr lang="pl-PL" sz="24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</a:br>
            <a:r>
              <a:rPr lang="pl-PL" sz="24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W ROKU SZKOLNYM 2021/2022</a:t>
            </a:r>
            <a:endParaRPr lang="pl-PL" sz="2400" b="1" dirty="0">
              <a:solidFill>
                <a:srgbClr val="00B050"/>
              </a:solidFill>
              <a:latin typeface="Book Antiqua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6C196939-E3DB-4836-92B9-314E90B97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7556048"/>
              </p:ext>
            </p:extLst>
          </p:nvPr>
        </p:nvGraphicFramePr>
        <p:xfrm>
          <a:off x="1567132" y="1452112"/>
          <a:ext cx="7502994" cy="525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53">
                  <a:extLst>
                    <a:ext uri="{9D8B030D-6E8A-4147-A177-3AD203B41FA5}">
                      <a16:colId xmlns:a16="http://schemas.microsoft.com/office/drawing/2014/main" xmlns="" val="3531350976"/>
                    </a:ext>
                  </a:extLst>
                </a:gridCol>
                <a:gridCol w="1756437">
                  <a:extLst>
                    <a:ext uri="{9D8B030D-6E8A-4147-A177-3AD203B41FA5}">
                      <a16:colId xmlns:a16="http://schemas.microsoft.com/office/drawing/2014/main" xmlns="" val="108067678"/>
                    </a:ext>
                  </a:extLst>
                </a:gridCol>
                <a:gridCol w="5029504">
                  <a:extLst>
                    <a:ext uri="{9D8B030D-6E8A-4147-A177-3AD203B41FA5}">
                      <a16:colId xmlns:a16="http://schemas.microsoft.com/office/drawing/2014/main" xmlns="" val="4212794683"/>
                    </a:ext>
                  </a:extLst>
                </a:gridCol>
              </a:tblGrid>
              <a:tr h="51352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Book Antiqua"/>
                        </a:rPr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Book Antiqua"/>
                        </a:rPr>
                        <a:t>MIESIĄC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UROCZYSTOŚĆ</a:t>
                      </a:r>
                      <a:endParaRPr lang="pl-PL" sz="2000" b="1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473378"/>
                  </a:ext>
                </a:extLst>
              </a:tr>
              <a:tr h="112864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Book Antiqua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WRZESIEŃ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ROZPOCZĘCIE ROKU SZKOLNEGO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OGÓLNOPOLSKI DZIEŃ PRZEDSZKOLAKA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ŚWIATOWY DZIEŃ ZDROWIA JAMY USTNEJ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CHŁOPAKA</a:t>
                      </a:r>
                      <a:endParaRPr lang="pl-PL" sz="1600" b="1" i="0" u="none" strike="noStrike" noProof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658018"/>
                  </a:ext>
                </a:extLst>
              </a:tr>
              <a:tr h="11127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Book Antiqua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PAŹDZIERNIK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ŚWIATOWY DZIEŃ ZWIERZĄT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EDUKACJI NARODOWEJ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CHLEBA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ORIGAMI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356476"/>
                  </a:ext>
                </a:extLst>
              </a:tr>
              <a:tr h="11127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Book Antiqua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LISTOPAD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ZDROWEGO ŚNIADANIA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NIEPODLEGŁOŚCI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PRAW DZIECKA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ANDRZEJKI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648915"/>
                  </a:ext>
                </a:extLst>
              </a:tr>
              <a:tr h="138298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Book Antiqua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GRUDZIEŃ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MIKOŁAJKI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HERBATY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DZIEŃ GUZIKA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PIERWSZY DZIEŃ ZIMY</a:t>
                      </a:r>
                    </a:p>
                    <a:p>
                      <a:pPr lvl="0" algn="ctr">
                        <a:buNone/>
                      </a:pPr>
                      <a:endParaRPr lang="pl-PL" sz="1600" b="1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5169569"/>
                  </a:ext>
                </a:extLst>
              </a:tr>
            </a:tbl>
          </a:graphicData>
        </a:graphic>
      </p:graphicFrame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3EAF7D5-C6D1-4A06-9B86-A70F7CF34D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43" y="560936"/>
            <a:ext cx="1899697" cy="887527"/>
          </a:xfrm>
          <a:prstGeom prst="rect">
            <a:avLst/>
          </a:prstGeom>
        </p:spPr>
      </p:pic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8DCD090A-DB1E-4D69-BA5E-24FF81925E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1882" y="247246"/>
            <a:ext cx="1899319" cy="17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55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31C107-DC63-4469-9080-B232857E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55" y="77638"/>
            <a:ext cx="8927347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  <a:latin typeface="Book Antiqua"/>
              </a:rPr>
              <a:t>HARMONOGRAM UROCZYSTOŚCI PRZEDSZKOLNYCH </a:t>
            </a:r>
            <a:r>
              <a:rPr lang="pl-PL" sz="2400" b="1" dirty="0">
                <a:latin typeface="Book Antiqua"/>
              </a:rPr>
              <a:t/>
            </a:r>
            <a:br>
              <a:rPr lang="pl-PL" sz="2400" b="1" dirty="0">
                <a:latin typeface="Book Antiqua"/>
              </a:rPr>
            </a:br>
            <a:r>
              <a:rPr lang="pl-PL" sz="2400" b="1" dirty="0">
                <a:solidFill>
                  <a:srgbClr val="00B050"/>
                </a:solidFill>
                <a:latin typeface="Book Antiqua"/>
              </a:rPr>
              <a:t>W GRUPIE „ŻÓŁWIKI” 6-LATKI </a:t>
            </a:r>
            <a:r>
              <a:rPr lang="pl-PL" sz="2400" b="1" dirty="0">
                <a:latin typeface="Book Antiqua"/>
              </a:rPr>
              <a:t/>
            </a:r>
            <a:br>
              <a:rPr lang="pl-PL" sz="2400" b="1" dirty="0">
                <a:latin typeface="Book Antiqua"/>
              </a:rPr>
            </a:br>
            <a:r>
              <a:rPr lang="pl-PL" sz="2400" b="1" dirty="0">
                <a:solidFill>
                  <a:srgbClr val="00B050"/>
                </a:solidFill>
                <a:latin typeface="Book Antiqua"/>
              </a:rPr>
              <a:t>W ROKU SZKOLNYM 2021/2022</a:t>
            </a:r>
            <a:endParaRPr lang="pl-PL" sz="2400">
              <a:latin typeface="Book Antiqua"/>
              <a:ea typeface="+mj-lt"/>
              <a:cs typeface="+mj-lt"/>
            </a:endParaRPr>
          </a:p>
          <a:p>
            <a:endParaRPr lang="pl-PL" sz="1600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9F385E8C-EFBC-4655-8CC1-8D4FFF6A8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7228049"/>
              </p:ext>
            </p:extLst>
          </p:nvPr>
        </p:nvGraphicFramePr>
        <p:xfrm>
          <a:off x="848263" y="2142226"/>
          <a:ext cx="8596306" cy="375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45">
                  <a:extLst>
                    <a:ext uri="{9D8B030D-6E8A-4147-A177-3AD203B41FA5}">
                      <a16:colId xmlns:a16="http://schemas.microsoft.com/office/drawing/2014/main" xmlns="" val="1742548658"/>
                    </a:ext>
                  </a:extLst>
                </a:gridCol>
                <a:gridCol w="1772478">
                  <a:extLst>
                    <a:ext uri="{9D8B030D-6E8A-4147-A177-3AD203B41FA5}">
                      <a16:colId xmlns:a16="http://schemas.microsoft.com/office/drawing/2014/main" xmlns="" val="3667862455"/>
                    </a:ext>
                  </a:extLst>
                </a:gridCol>
                <a:gridCol w="6227483">
                  <a:extLst>
                    <a:ext uri="{9D8B030D-6E8A-4147-A177-3AD203B41FA5}">
                      <a16:colId xmlns:a16="http://schemas.microsoft.com/office/drawing/2014/main" xmlns="" val="261730435"/>
                    </a:ext>
                  </a:extLst>
                </a:gridCol>
              </a:tblGrid>
              <a:tr h="417705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MIESIĄC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UROCZYSTOŚĆ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188200"/>
                  </a:ext>
                </a:extLst>
              </a:tr>
              <a:tr h="1113883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5.</a:t>
                      </a:r>
                      <a:endParaRPr lang="pl-PL" sz="2000" b="1" dirty="0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STYCZEŃ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DZIEŃ ŚNIEGU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ŁAMIGŁÓWEK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POPCORNU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BABCI I DZIADKA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6510864"/>
                  </a:ext>
                </a:extLst>
              </a:tr>
              <a:tr h="1113883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6.</a:t>
                      </a:r>
                      <a:endParaRPr lang="pl-PL" sz="2000" b="1" dirty="0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LUTY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DZIEŃ BEZPIECZNEGO INTERNETU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WALENTYNKI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PARASOLKI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LISTONOSZA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97733"/>
                  </a:ext>
                </a:extLst>
              </a:tr>
              <a:tr h="1113883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7.</a:t>
                      </a:r>
                      <a:endParaRPr lang="pl-PL" sz="2000" b="1" dirty="0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MARZEC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DZIEŃ PSA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MATEMATYKI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SŁOŃCA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GOFRA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667569"/>
                  </a:ext>
                </a:extLst>
              </a:tr>
            </a:tbl>
          </a:graphicData>
        </a:graphic>
      </p:graphicFrame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A1A8677F-A200-4FCF-953C-551BE6DEB6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2560" y="5221812"/>
            <a:ext cx="1539886" cy="1409021"/>
          </a:xfrm>
          <a:prstGeom prst="rect">
            <a:avLst/>
          </a:prstGeom>
        </p:spPr>
      </p:pic>
      <p:pic>
        <p:nvPicPr>
          <p:cNvPr id="7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7AB299E-1E1F-47AB-B811-60D6193CFE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106" y="287766"/>
            <a:ext cx="1899697" cy="8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4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0213" y="0"/>
            <a:ext cx="8596668" cy="692332"/>
          </a:xfrm>
        </p:spPr>
        <p:txBody>
          <a:bodyPr>
            <a:noAutofit/>
          </a:bodyPr>
          <a:lstStyle/>
          <a:p>
            <a:pPr algn="ctr"/>
            <a:r>
              <a:rPr lang="pl-PL" sz="4400" b="1" u="sng" dirty="0" smtClean="0">
                <a:latin typeface="Book Antiqua" pitchFamily="18" charset="0"/>
              </a:rPr>
              <a:t>PLAN SPOTKANIA</a:t>
            </a:r>
            <a:endParaRPr lang="pl-PL" sz="4400" b="1" u="sng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83" y="966651"/>
            <a:ext cx="9692640" cy="565621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Powitanie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przybyłych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Rodziców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Opiekunów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Podziękowanie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współprace w minionym roku szkolnym 2020/2021.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Podpisanie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listy obecności.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Przedstawienie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prezentacji multimedialnej: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zapoznanie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wychowawcą oraz zarządem Przedszkola Niepublicznego „</a:t>
            </a:r>
            <a:r>
              <a:rPr lang="pl-P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Bajkolandia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Lubawie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przedstawienie standardów rozwojowych dziecka 6 – letniego 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zapoznanie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Rodziców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ramowym rozkładem dnia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przedstawienie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Rodzicom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systemu motywacyjnego obowiązującego w grupie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zapoznanie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Rodziców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harmonogramem imprez przedszkolnych przewidzianych w roku szkolnym 2021/2022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przedstawienie planu współpracy z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Rodzicami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roku szkolnym 2021/2022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prezentacja pakietu książek obowiązujących w roku szkolnym 2021/2022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przypomnienie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Rodzicom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obowiązującej aplikacji CRM oraz jej funkcjonowaniu </a:t>
            </a:r>
          </a:p>
          <a:p>
            <a:pPr>
              <a:buNone/>
            </a:pPr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xmlns="" id="{9A61CCEA-AA12-4E23-877A-822E0E6102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399" y="173318"/>
            <a:ext cx="1826581" cy="1715923"/>
          </a:xfrm>
          <a:prstGeom prst="rect">
            <a:avLst/>
          </a:prstGeom>
        </p:spPr>
      </p:pic>
      <p:pic>
        <p:nvPicPr>
          <p:cNvPr id="5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6620F00-1DC9-48D5-97A7-92F1842E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87" y="5363966"/>
            <a:ext cx="2313521" cy="11349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266641-5097-40A6-98FB-B0D3DCC6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6" y="106392"/>
            <a:ext cx="9042366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400" b="1">
                <a:solidFill>
                  <a:srgbClr val="00B050"/>
                </a:solidFill>
                <a:latin typeface="Book Antiqua"/>
              </a:rPr>
              <a:t>HARMONOGRAM UROCZYSTOŚCI PRZEDSZKOLNYCH </a:t>
            </a:r>
            <a:r>
              <a:rPr lang="pl-PL" sz="2400" b="1" dirty="0">
                <a:latin typeface="Book Antiqua"/>
              </a:rPr>
              <a:t/>
            </a:r>
            <a:br>
              <a:rPr lang="pl-PL" sz="2400" b="1" dirty="0">
                <a:latin typeface="Book Antiqua"/>
              </a:rPr>
            </a:br>
            <a:r>
              <a:rPr lang="pl-PL" sz="2400" b="1">
                <a:solidFill>
                  <a:srgbClr val="00B050"/>
                </a:solidFill>
                <a:latin typeface="Book Antiqua"/>
              </a:rPr>
              <a:t>W GRUPIE „ŻÓŁWIKI” 6-LATKI </a:t>
            </a:r>
            <a:r>
              <a:rPr lang="pl-PL" sz="2400" b="1" dirty="0">
                <a:latin typeface="Book Antiqua"/>
              </a:rPr>
              <a:t/>
            </a:r>
            <a:br>
              <a:rPr lang="pl-PL" sz="2400" b="1" dirty="0">
                <a:latin typeface="Book Antiqua"/>
              </a:rPr>
            </a:br>
            <a:r>
              <a:rPr lang="pl-PL" sz="2400" b="1">
                <a:solidFill>
                  <a:srgbClr val="00B050"/>
                </a:solidFill>
                <a:latin typeface="Book Antiqua"/>
              </a:rPr>
              <a:t>W ROKU SZKOLNYM 2021/2022</a:t>
            </a:r>
            <a:endParaRPr lang="pl-PL" sz="2400">
              <a:latin typeface="Book Antiqua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B0F5C2AE-5C8D-4C2D-ACC5-A257F723E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8758677"/>
              </p:ext>
            </p:extLst>
          </p:nvPr>
        </p:nvGraphicFramePr>
        <p:xfrm>
          <a:off x="675735" y="1998452"/>
          <a:ext cx="8911049" cy="405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757">
                  <a:extLst>
                    <a:ext uri="{9D8B030D-6E8A-4147-A177-3AD203B41FA5}">
                      <a16:colId xmlns:a16="http://schemas.microsoft.com/office/drawing/2014/main" xmlns="" val="1239192252"/>
                    </a:ext>
                  </a:extLst>
                </a:gridCol>
                <a:gridCol w="2283839">
                  <a:extLst>
                    <a:ext uri="{9D8B030D-6E8A-4147-A177-3AD203B41FA5}">
                      <a16:colId xmlns:a16="http://schemas.microsoft.com/office/drawing/2014/main" xmlns="" val="1144682572"/>
                    </a:ext>
                  </a:extLst>
                </a:gridCol>
                <a:gridCol w="5751453">
                  <a:extLst>
                    <a:ext uri="{9D8B030D-6E8A-4147-A177-3AD203B41FA5}">
                      <a16:colId xmlns:a16="http://schemas.microsoft.com/office/drawing/2014/main" xmlns="" val="1686411989"/>
                    </a:ext>
                  </a:extLst>
                </a:gridCol>
              </a:tblGrid>
              <a:tr h="411050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MIESIĄC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Book Antiqua"/>
                        </a:rPr>
                        <a:t>UROCZYSTOŚĆ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190635"/>
                  </a:ext>
                </a:extLst>
              </a:tr>
              <a:tr h="1216024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KWIECIEŃ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ŚWIATOWY DZIEŃ AUTYZMU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KONIA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ZIEMI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ŚWIATOWY DZIEŃ KSIĄŻKI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12237"/>
                  </a:ext>
                </a:extLst>
              </a:tr>
              <a:tr h="1216024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MAJ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ŚWIĘTO KONSTYTUCJI 3 MAJA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BIBLIOTEK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ŚWIATOWY DZIEŃ PSZCZÓŁ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MAMY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3796494"/>
                  </a:ext>
                </a:extLst>
              </a:tr>
              <a:tr h="1216024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CZERWIEC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latin typeface="Book Antiqua"/>
                        </a:rPr>
                        <a:t>DZIEŃ DZIECKA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CHEMIKA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DZIEŃ WIATRU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b="1">
                          <a:latin typeface="Book Antiqua"/>
                        </a:rPr>
                        <a:t>UROCZYSTE ZAKOŃCZENIE ROKU SZKOLNEGO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043389"/>
                  </a:ext>
                </a:extLst>
              </a:tr>
            </a:tbl>
          </a:graphicData>
        </a:graphic>
      </p:graphicFrame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DD0417A6-C60B-41CA-B8D2-CAB0B9564C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2561" y="5178680"/>
            <a:ext cx="1640527" cy="1495285"/>
          </a:xfrm>
          <a:prstGeom prst="rect">
            <a:avLst/>
          </a:prstGeom>
        </p:spPr>
      </p:pic>
      <p:pic>
        <p:nvPicPr>
          <p:cNvPr id="7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1526847-C74E-4AA4-AAF9-AFF60D63F7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4465" y="172746"/>
            <a:ext cx="2215998" cy="10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00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BEA6F6-84B6-41FD-B998-17825DF5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2016"/>
            <a:ext cx="8596668" cy="932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PLAN WSPÓŁPRACY Z RODZICAMI DZIECI </a:t>
            </a:r>
            <a:r>
              <a:rPr lang="pl-PL" sz="28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/>
            </a:r>
            <a:br>
              <a:rPr lang="pl-PL" sz="28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</a:br>
            <a:r>
              <a:rPr lang="pl-PL" sz="2800" b="1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Z GRUPY„ŻÓŁWIKI"</a:t>
            </a:r>
            <a:endParaRPr lang="pl-PL" sz="2800" b="1">
              <a:solidFill>
                <a:srgbClr val="00B050"/>
              </a:solidFill>
              <a:latin typeface="Book Antiqua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93058416-AE03-4AEA-A5CF-00B1C23DC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0891624"/>
              </p:ext>
            </p:extLst>
          </p:nvPr>
        </p:nvGraphicFramePr>
        <p:xfrm>
          <a:off x="304052" y="1024777"/>
          <a:ext cx="920921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25">
                  <a:extLst>
                    <a:ext uri="{9D8B030D-6E8A-4147-A177-3AD203B41FA5}">
                      <a16:colId xmlns:a16="http://schemas.microsoft.com/office/drawing/2014/main" xmlns="" val="1947958205"/>
                    </a:ext>
                  </a:extLst>
                </a:gridCol>
                <a:gridCol w="5760401">
                  <a:extLst>
                    <a:ext uri="{9D8B030D-6E8A-4147-A177-3AD203B41FA5}">
                      <a16:colId xmlns:a16="http://schemas.microsoft.com/office/drawing/2014/main" xmlns="" val="3010182515"/>
                    </a:ext>
                  </a:extLst>
                </a:gridCol>
                <a:gridCol w="1683790">
                  <a:extLst>
                    <a:ext uri="{9D8B030D-6E8A-4147-A177-3AD203B41FA5}">
                      <a16:colId xmlns:a16="http://schemas.microsoft.com/office/drawing/2014/main" xmlns="" val="3061547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ZADANIA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FORMY REALIZACJI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TERMIN REALIZACJI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74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1. Organizacja spotkań </a:t>
                      </a:r>
                      <a:endParaRPr lang="pl-PL" b="1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z rodzicami</a:t>
                      </a:r>
                      <a:endParaRPr lang="pl-PL" b="1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1" i="0" u="sng" strike="noStrike" noProof="0" dirty="0">
                          <a:latin typeface="Book Antiqua"/>
                        </a:rPr>
                        <a:t>Spotkanie organizacyjno-informacyjne:</a:t>
                      </a:r>
                      <a:endParaRPr lang="pl-PL" b="1" u="sng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zapoznanie rodziców z organizacją pracy placówki w nowym roku szkolnym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przybliżenie ramowego rozkładu dnia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zapoznanie z systemem motywowania dzieci,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przedstawienie kalendarza imprez przedszkolnych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sprawy bieżące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1" i="0" u="sng" strike="noStrike" noProof="0" dirty="0">
                          <a:latin typeface="Book Antiqua"/>
                        </a:rPr>
                        <a:t>Spotkanie śródroczne: </a:t>
                      </a:r>
                      <a:endParaRPr lang="pl-PL" b="1" u="sng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omówienie wyników wstępnej diagnozy rozwoju dziecka 6-letniego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przedstawienie zamierzeń dydaktyczno-wychowawczych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sprawy bieżące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1" i="0" u="sng" strike="noStrike" noProof="0" dirty="0">
                          <a:latin typeface="Book Antiqua"/>
                        </a:rPr>
                        <a:t>Spotkanie podsumowujące: </a:t>
                      </a:r>
                      <a:endParaRPr lang="pl-PL" b="1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 omówienie stopnia realizacji założonych na rok szkolny 2021/2022 celów i zadań 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 omówienie wyników gotowości szkolnej dziecka 6-letniego</a:t>
                      </a:r>
                      <a:endParaRPr lang="pl-PL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400" b="1" dirty="0" smtClean="0">
                          <a:latin typeface="Book Antiqua"/>
                        </a:rPr>
                        <a:t>SIERPIEŃ </a:t>
                      </a:r>
                      <a:r>
                        <a:rPr lang="pl-PL" sz="1400" b="1" dirty="0">
                          <a:latin typeface="Book Antiqua"/>
                        </a:rPr>
                        <a:t>2021</a:t>
                      </a: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400" b="1" dirty="0">
                          <a:latin typeface="Book Antiqua"/>
                        </a:rPr>
                        <a:t>LISTOPAD 2021</a:t>
                      </a: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400" b="1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400" b="1" dirty="0">
                          <a:latin typeface="Book Antiqua"/>
                        </a:rPr>
                        <a:t>KWIECIEŃ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6210701"/>
                  </a:ext>
                </a:extLst>
              </a:tr>
            </a:tbl>
          </a:graphicData>
        </a:graphic>
      </p:graphicFrame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A9F7006B-EE1B-4C9C-B7F6-17383A646B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1315" y="5092415"/>
            <a:ext cx="1511131" cy="1394644"/>
          </a:xfrm>
          <a:prstGeom prst="rect">
            <a:avLst/>
          </a:prstGeom>
        </p:spPr>
      </p:pic>
      <p:pic>
        <p:nvPicPr>
          <p:cNvPr id="7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7733E04-4F2B-41BA-9193-41979CEFB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81" y="244634"/>
            <a:ext cx="2388527" cy="11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52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A9FD33-E6C9-47EE-9DCA-32224F5F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9" y="92016"/>
            <a:ext cx="9488062" cy="6881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400" b="1" dirty="0">
                <a:solidFill>
                  <a:srgbClr val="158A3A"/>
                </a:solidFill>
                <a:latin typeface="Book Antiqua"/>
              </a:rPr>
              <a:t>PLAN WSPÓŁPRACY Z RODZICAMI DZIECI </a:t>
            </a:r>
            <a:br>
              <a:rPr lang="pl-PL" sz="2400" b="1" dirty="0">
                <a:solidFill>
                  <a:srgbClr val="158A3A"/>
                </a:solidFill>
                <a:latin typeface="Book Antiqua"/>
              </a:rPr>
            </a:br>
            <a:r>
              <a:rPr lang="pl-PL" sz="2400" b="1" dirty="0">
                <a:solidFill>
                  <a:srgbClr val="158A3A"/>
                </a:solidFill>
                <a:latin typeface="Book Antiqua"/>
              </a:rPr>
              <a:t>Z GRUPY„ŻÓŁWIKI"</a:t>
            </a:r>
            <a:endParaRPr lang="pl-PL" sz="2400">
              <a:solidFill>
                <a:srgbClr val="158A3A"/>
              </a:solidFill>
              <a:latin typeface="Book Antiqua"/>
              <a:ea typeface="+mj-lt"/>
              <a:cs typeface="+mj-lt"/>
            </a:endParaRPr>
          </a:p>
          <a:p>
            <a:endParaRPr lang="pl-PL" sz="2400" dirty="0">
              <a:latin typeface="Book Antiqua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D98CA103-7718-4CA2-B0D9-9539BA09B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9704478"/>
              </p:ext>
            </p:extLst>
          </p:nvPr>
        </p:nvGraphicFramePr>
        <p:xfrm>
          <a:off x="215660" y="891396"/>
          <a:ext cx="10087176" cy="585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217">
                  <a:extLst>
                    <a:ext uri="{9D8B030D-6E8A-4147-A177-3AD203B41FA5}">
                      <a16:colId xmlns:a16="http://schemas.microsoft.com/office/drawing/2014/main" xmlns="" val="3394824054"/>
                    </a:ext>
                  </a:extLst>
                </a:gridCol>
                <a:gridCol w="6162260">
                  <a:extLst>
                    <a:ext uri="{9D8B030D-6E8A-4147-A177-3AD203B41FA5}">
                      <a16:colId xmlns:a16="http://schemas.microsoft.com/office/drawing/2014/main" xmlns="" val="2744489224"/>
                    </a:ext>
                  </a:extLst>
                </a:gridCol>
                <a:gridCol w="1837699">
                  <a:extLst>
                    <a:ext uri="{9D8B030D-6E8A-4147-A177-3AD203B41FA5}">
                      <a16:colId xmlns:a16="http://schemas.microsoft.com/office/drawing/2014/main" xmlns="" val="720844180"/>
                    </a:ext>
                  </a:extLst>
                </a:gridCol>
              </a:tblGrid>
              <a:tr h="44267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ook Antiqua"/>
                        </a:rPr>
                        <a:t>ZADANIA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ook Antiqua"/>
                        </a:rPr>
                        <a:t>FORMY REALIZACJI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ook Antiqua"/>
                        </a:rPr>
                        <a:t>TERMIN 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600" dirty="0">
                          <a:latin typeface="Book Antiqua"/>
                        </a:rPr>
                        <a:t>REALIZACJI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160365"/>
                  </a:ext>
                </a:extLst>
              </a:tr>
              <a:tr h="13417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2. Pedagogizacja rodziców</a:t>
                      </a:r>
                      <a:endParaRPr lang="pl-PL" b="1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Udostępnianie kart obserwacji dziecka. </a:t>
                      </a:r>
                      <a:endParaRPr lang="pl-PL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Zamieszczanie ciekawych artykułów dotyczących rozwoju i wychowania dzieci na gazetce przedszkolnej.</a:t>
                      </a:r>
                      <a:endParaRPr lang="pl-PL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CAŁY 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065432"/>
                  </a:ext>
                </a:extLst>
              </a:tr>
              <a:tr h="344515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3. Współpraca </a:t>
                      </a:r>
                      <a:endParaRPr lang="pl-PL" b="1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z rodzicami w celu doskonalenia efektów nauczania</a:t>
                      </a:r>
                      <a:endParaRPr lang="pl-PL" b="1" dirty="0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Zachęcanie do zapoznania się z wierszykami i piosenkami przewidzianymi do nauki w danym miesiącu.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Ekspozycja prac plastycznych i wszelkich wytworów twórczości dziecięcej.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Umieszczanie informacji o uroczystościach i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planowanych wycieczkach. </a:t>
                      </a:r>
                      <a:endParaRPr lang="pl-PL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Zachęcanie do systematycznego odwiedzania strony internetowej przedszkola.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Pomoc w organizacji wyjść do miejsc użyteczności publicznej oraz zakładów pracy</a:t>
                      </a:r>
                      <a:endParaRPr lang="pl-PL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NA BIEŻĄCO</a:t>
                      </a:r>
                    </a:p>
                    <a:p>
                      <a:pPr lvl="0" algn="ctr">
                        <a:buNone/>
                      </a:pP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600" b="1" dirty="0">
                          <a:latin typeface="Book Antiqua"/>
                        </a:rPr>
                        <a:t>CAŁY ROK WEDŁUG PLANU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2476498"/>
                  </a:ext>
                </a:extLst>
              </a:tr>
            </a:tbl>
          </a:graphicData>
        </a:graphic>
      </p:graphicFrame>
      <p:pic>
        <p:nvPicPr>
          <p:cNvPr id="6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324A4D72-B360-496E-BD63-A72562D0B2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558" y="244634"/>
            <a:ext cx="1612150" cy="758131"/>
          </a:xfrm>
          <a:prstGeom prst="rect">
            <a:avLst/>
          </a:prstGeom>
        </p:spPr>
      </p:pic>
      <p:pic>
        <p:nvPicPr>
          <p:cNvPr id="8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C24855FB-BD5D-4814-BE8B-CF24294E09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1315" y="5092415"/>
            <a:ext cx="1511131" cy="13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75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D43E7C-50D2-46CD-AD95-020F7E14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24" y="120770"/>
            <a:ext cx="8596668" cy="8894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800" b="1" dirty="0">
                <a:solidFill>
                  <a:srgbClr val="158A3A"/>
                </a:solidFill>
                <a:latin typeface="Book Antiqua"/>
              </a:rPr>
              <a:t>PLAN WSPÓŁPRACY Z RODZICAMI DZIECI </a:t>
            </a:r>
            <a:r>
              <a:rPr lang="pl-PL" sz="2800" b="1" dirty="0">
                <a:latin typeface="Book Antiqua"/>
              </a:rPr>
              <a:t/>
            </a:r>
            <a:br>
              <a:rPr lang="pl-PL" sz="2800" b="1" dirty="0">
                <a:latin typeface="Book Antiqua"/>
              </a:rPr>
            </a:br>
            <a:r>
              <a:rPr lang="pl-PL" sz="2800" b="1" dirty="0">
                <a:solidFill>
                  <a:srgbClr val="158A3A"/>
                </a:solidFill>
                <a:latin typeface="Book Antiqua"/>
              </a:rPr>
              <a:t>Z GRUPY„ŻÓŁWIKI"</a:t>
            </a:r>
            <a:endParaRPr lang="pl-PL" sz="2800">
              <a:solidFill>
                <a:srgbClr val="158A3A"/>
              </a:solidFill>
              <a:latin typeface="Book Antiqua"/>
              <a:ea typeface="+mj-lt"/>
              <a:cs typeface="+mj-lt"/>
            </a:endParaRPr>
          </a:p>
          <a:p>
            <a:endParaRPr lang="pl-PL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7440FB3D-E781-4505-8C68-F8DAE3E93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2122267"/>
              </p:ext>
            </p:extLst>
          </p:nvPr>
        </p:nvGraphicFramePr>
        <p:xfrm>
          <a:off x="316301" y="1308339"/>
          <a:ext cx="9540523" cy="509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18">
                  <a:extLst>
                    <a:ext uri="{9D8B030D-6E8A-4147-A177-3AD203B41FA5}">
                      <a16:colId xmlns:a16="http://schemas.microsoft.com/office/drawing/2014/main" xmlns="" val="887859945"/>
                    </a:ext>
                  </a:extLst>
                </a:gridCol>
                <a:gridCol w="5787231">
                  <a:extLst>
                    <a:ext uri="{9D8B030D-6E8A-4147-A177-3AD203B41FA5}">
                      <a16:colId xmlns:a16="http://schemas.microsoft.com/office/drawing/2014/main" xmlns="" val="2509218336"/>
                    </a:ext>
                  </a:extLst>
                </a:gridCol>
                <a:gridCol w="1640174">
                  <a:extLst>
                    <a:ext uri="{9D8B030D-6E8A-4147-A177-3AD203B41FA5}">
                      <a16:colId xmlns:a16="http://schemas.microsoft.com/office/drawing/2014/main" xmlns="" val="3076652484"/>
                    </a:ext>
                  </a:extLst>
                </a:gridCol>
              </a:tblGrid>
              <a:tr h="66260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ZADANIA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FORMA REALIZACJI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TERMIN REALIZACJI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1905778"/>
                  </a:ext>
                </a:extLst>
              </a:tr>
              <a:tr h="22178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4. Rozwiązywanie problemów wychowawczych </a:t>
                      </a:r>
                      <a:endParaRPr lang="pl-PL" b="1" dirty="0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Prowadzenie indywidualnych rozmów dotyczących zaistniałych problemów wychowawczych.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Utrzymywanie kontaktów telefonicznych z rodzicami.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Zachęcanie do nagradzania dzieci za dobre zachowanie w przedszkolu.</a:t>
                      </a:r>
                      <a:endParaRPr lang="pl-PL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CAŁY 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637498"/>
                  </a:ext>
                </a:extLst>
              </a:tr>
              <a:tr h="221785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Book Antiqua"/>
                        </a:rPr>
                        <a:t>5. Praca na rzecz przedszkola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Zaangażowanie rodziców w prace na rzecz przedszkola poprzez: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 przygotowanie strojów na bale i uroczystości</a:t>
                      </a:r>
                      <a:endParaRPr lang="pl-PL" dirty="0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gromadzenie materiałów niezbędnych na zajęciach oraz do kącików tematycznych, </a:t>
                      </a:r>
                      <a:endParaRPr lang="pl-PL">
                        <a:latin typeface="Book Antiqua"/>
                      </a:endParaRPr>
                    </a:p>
                    <a:p>
                      <a:pPr marL="285750" lvl="0" indent="-285750">
                        <a:buFont typeface="Wingdings"/>
                        <a:buChar char="Ø"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pomoc w zorganizowaniu zaplanowanych wyjść i wycieczek</a:t>
                      </a:r>
                      <a:endParaRPr lang="pl-PL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Book Antiqua"/>
                        </a:rPr>
                        <a:t>CAŁY 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6042415"/>
                  </a:ext>
                </a:extLst>
              </a:tr>
            </a:tbl>
          </a:graphicData>
        </a:graphic>
      </p:graphicFrame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EC69394-D3B1-4EE0-B537-A34E940954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0728" y="244634"/>
            <a:ext cx="2100980" cy="988168"/>
          </a:xfrm>
          <a:prstGeom prst="rect">
            <a:avLst/>
          </a:prstGeom>
        </p:spPr>
      </p:pic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D8B32DBB-DA1A-438B-9807-77688DBB4D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8146" y="4848000"/>
            <a:ext cx="1784300" cy="1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1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EBB9EB-6AD5-4285-8920-DF77403F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0" y="235789"/>
            <a:ext cx="9603083" cy="10044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3200" b="1" dirty="0">
                <a:solidFill>
                  <a:srgbClr val="158A3A"/>
                </a:solidFill>
                <a:latin typeface="Book Antiqua"/>
              </a:rPr>
              <a:t>PLAN WSPÓŁPRACY Z RODZICAMI DZIECI </a:t>
            </a:r>
            <a:br>
              <a:rPr lang="pl-PL" sz="3200" b="1" dirty="0">
                <a:solidFill>
                  <a:srgbClr val="158A3A"/>
                </a:solidFill>
                <a:latin typeface="Book Antiqua"/>
              </a:rPr>
            </a:br>
            <a:r>
              <a:rPr lang="pl-PL" sz="3200" b="1" dirty="0">
                <a:solidFill>
                  <a:srgbClr val="158A3A"/>
                </a:solidFill>
                <a:latin typeface="Book Antiqua"/>
              </a:rPr>
              <a:t>Z GRUPY„ŻÓŁWIKI"</a:t>
            </a:r>
            <a:endParaRPr lang="pl-PL" sz="3200">
              <a:solidFill>
                <a:srgbClr val="158A3A"/>
              </a:solidFill>
              <a:ea typeface="+mj-lt"/>
              <a:cs typeface="+mj-lt"/>
            </a:endParaRPr>
          </a:p>
          <a:p>
            <a:endParaRPr lang="pl-PL" sz="4000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F53AA9E1-9759-4FE1-9305-993C4BDFD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2982154"/>
              </p:ext>
            </p:extLst>
          </p:nvPr>
        </p:nvGraphicFramePr>
        <p:xfrm>
          <a:off x="301924" y="2055962"/>
          <a:ext cx="972274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779">
                  <a:extLst>
                    <a:ext uri="{9D8B030D-6E8A-4147-A177-3AD203B41FA5}">
                      <a16:colId xmlns:a16="http://schemas.microsoft.com/office/drawing/2014/main" xmlns="" val="626789656"/>
                    </a:ext>
                  </a:extLst>
                </a:gridCol>
                <a:gridCol w="5638151">
                  <a:extLst>
                    <a:ext uri="{9D8B030D-6E8A-4147-A177-3AD203B41FA5}">
                      <a16:colId xmlns:a16="http://schemas.microsoft.com/office/drawing/2014/main" xmlns="" val="502953842"/>
                    </a:ext>
                  </a:extLst>
                </a:gridCol>
                <a:gridCol w="2090811">
                  <a:extLst>
                    <a:ext uri="{9D8B030D-6E8A-4147-A177-3AD203B41FA5}">
                      <a16:colId xmlns:a16="http://schemas.microsoft.com/office/drawing/2014/main" xmlns="" val="3148120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ZADANIA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FORMY REALIZACJI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ook Antiqua"/>
                        </a:rPr>
                        <a:t>TERMIN REALIZACJI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055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1" i="0" u="none" strike="noStrike" noProof="0" dirty="0">
                          <a:latin typeface="Book Antiqua"/>
                        </a:rPr>
                        <a:t>6.  Udział w uroczystościach przedszkolnych i grupowych</a:t>
                      </a:r>
                      <a:endParaRPr lang="pl-PL" b="1">
                        <a:latin typeface="Book Antiqu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Przygotowanie dzieciom strojów na organizowane w przedszkolu bale i uroczystości. </a:t>
                      </a:r>
                      <a:endParaRPr lang="pl-PL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Udział w konkursach przedszkolnych. </a:t>
                      </a:r>
                      <a:endParaRPr lang="pl-PL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Udział w uroczystości z okazji Dnia Mamy i Taty. </a:t>
                      </a:r>
                      <a:endParaRPr lang="pl-PL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endParaRPr lang="pl-PL" sz="1800" b="0" i="0" u="none" strike="noStrike" noProof="0" dirty="0">
                        <a:latin typeface="Book Antiqua"/>
                      </a:endParaRP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latin typeface="Book Antiqua"/>
                        </a:rPr>
                        <a:t>Udział i pomoc w organizacji Zakończenia Roku Szkolnego 2020/202</a:t>
                      </a:r>
                      <a:endParaRPr lang="pl-PL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latin typeface="Book Antiqua"/>
                        </a:rPr>
                        <a:t>CAŁY ROK</a:t>
                      </a: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i="0" u="none" strike="noStrike" noProof="0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i="0" u="none" strike="noStrike" noProof="0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latin typeface="Book Antiqua"/>
                        </a:rPr>
                        <a:t>WEDŁUG PLANU</a:t>
                      </a: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i="0" u="none" strike="noStrike" noProof="0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latin typeface="Book Antiqua"/>
                        </a:rPr>
                        <a:t>MAJ 2022 </a:t>
                      </a:r>
                      <a:endParaRPr lang="pl-PL" sz="1600" b="1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endParaRPr lang="pl-PL" sz="1600" b="1" i="0" u="none" strike="noStrike" noProof="0" dirty="0"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latin typeface="Book Antiqua"/>
                        </a:rPr>
                        <a:t>CZERWIEC 2022</a:t>
                      </a:r>
                      <a:endParaRPr lang="pl-PL" sz="1600" b="1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1403"/>
                  </a:ext>
                </a:extLst>
              </a:tr>
            </a:tbl>
          </a:graphicData>
        </a:graphic>
      </p:graphicFrame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F25AD51-EEC7-4FBF-886B-86F64B31B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0728" y="244634"/>
            <a:ext cx="2100980" cy="988168"/>
          </a:xfrm>
          <a:prstGeom prst="rect">
            <a:avLst/>
          </a:prstGeom>
        </p:spPr>
      </p:pic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06E489CB-F921-44BF-843B-4D28F5BEC5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8146" y="4848000"/>
            <a:ext cx="1784300" cy="1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94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FD3FA3-7365-4BAF-BD1B-AB059BB3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78" y="250166"/>
            <a:ext cx="9286780" cy="5875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solidFill>
                  <a:srgbClr val="00B050"/>
                </a:solidFill>
                <a:latin typeface="Book Antiqua"/>
                <a:ea typeface="+mj-lt"/>
                <a:cs typeface="+mj-lt"/>
              </a:rPr>
              <a:t>PAKIET KSIĄŻEK NA ROK SZKOLNY 2021/2022</a:t>
            </a:r>
            <a:endParaRPr lang="pl-PL" sz="3200" b="1" dirty="0">
              <a:solidFill>
                <a:srgbClr val="00B050"/>
              </a:solidFill>
              <a:latin typeface="Book Antiqua"/>
            </a:endParaRPr>
          </a:p>
        </p:txBody>
      </p:sp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C04127F-9744-4F41-A306-84301487A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48" y="1847775"/>
            <a:ext cx="2198708" cy="3155299"/>
          </a:xfrm>
        </p:spPr>
      </p:pic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819028B-CCDA-4A59-A057-E7530D1037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0728" y="244634"/>
            <a:ext cx="2100980" cy="988168"/>
          </a:xfrm>
          <a:prstGeom prst="rect">
            <a:avLst/>
          </a:prstGeom>
        </p:spPr>
      </p:pic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AB9659CB-52A5-4D37-AEBA-2AA39DFAA4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8183" y="5063660"/>
            <a:ext cx="1554263" cy="142339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5627728-2903-4E15-ABF2-3D9A3C60FC92}"/>
              </a:ext>
            </a:extLst>
          </p:cNvPr>
          <p:cNvSpPr txBox="1"/>
          <p:nvPr/>
        </p:nvSpPr>
        <p:spPr>
          <a:xfrm>
            <a:off x="2596552" y="1158816"/>
            <a:ext cx="728644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/>
              <a:t>„</a:t>
            </a:r>
            <a:r>
              <a:rPr lang="en-US" b="1" dirty="0" err="1">
                <a:latin typeface="Book Antiqua"/>
              </a:rPr>
              <a:t>Ciekawa</a:t>
            </a:r>
            <a:r>
              <a:rPr lang="en-US" b="1" dirty="0">
                <a:latin typeface="Book Antiqua"/>
              </a:rPr>
              <a:t> </a:t>
            </a:r>
            <a:r>
              <a:rPr lang="en-US" b="1" dirty="0" err="1">
                <a:latin typeface="Book Antiqua"/>
              </a:rPr>
              <a:t>zabawa</a:t>
            </a:r>
            <a:r>
              <a:rPr lang="en-US" b="1" dirty="0">
                <a:latin typeface="Book Antiqua"/>
              </a:rPr>
              <a:t>”</a:t>
            </a:r>
            <a:r>
              <a:rPr lang="en-US" dirty="0">
                <a:latin typeface="Book Antiqua"/>
              </a:rPr>
              <a:t> to </a:t>
            </a:r>
            <a:r>
              <a:rPr lang="en-US" dirty="0" err="1">
                <a:latin typeface="Book Antiqua"/>
              </a:rPr>
              <a:t>seria</a:t>
            </a:r>
            <a:r>
              <a:rPr lang="en-US" dirty="0">
                <a:latin typeface="Book Antiqua"/>
              </a:rPr>
              <a:t> do </a:t>
            </a:r>
            <a:r>
              <a:rPr lang="en-US" dirty="0" err="1">
                <a:latin typeface="Book Antiqua"/>
              </a:rPr>
              <a:t>wychowania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przedszkolnego</a:t>
            </a:r>
            <a:r>
              <a:rPr lang="en-US" dirty="0">
                <a:latin typeface="Book Antiqua"/>
              </a:rPr>
              <a:t>, </a:t>
            </a:r>
            <a:r>
              <a:rPr lang="en-US" dirty="0" err="1">
                <a:latin typeface="Book Antiqua"/>
              </a:rPr>
              <a:t>która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skupia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się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na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gromadzeniu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przez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dziecko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różnorodnych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doświadczeń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tak</a:t>
            </a:r>
            <a:r>
              <a:rPr lang="en-US" dirty="0">
                <a:latin typeface="Book Antiqua"/>
              </a:rPr>
              <a:t>, aby </a:t>
            </a:r>
            <a:r>
              <a:rPr lang="en-US" dirty="0" err="1">
                <a:latin typeface="Book Antiqua"/>
              </a:rPr>
              <a:t>było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samodzielne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i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radziło</a:t>
            </a:r>
            <a:r>
              <a:rPr lang="en-US" dirty="0">
                <a:latin typeface="Book Antiqua"/>
              </a:rPr>
              <a:t> </a:t>
            </a:r>
            <a:r>
              <a:rPr lang="en-US" dirty="0" err="1">
                <a:latin typeface="Book Antiqua"/>
              </a:rPr>
              <a:t>sobie</a:t>
            </a:r>
            <a:r>
              <a:rPr lang="en-US" dirty="0">
                <a:latin typeface="Book Antiqua"/>
              </a:rPr>
              <a:t> w </a:t>
            </a:r>
            <a:r>
              <a:rPr lang="en-US" dirty="0" err="1">
                <a:latin typeface="Book Antiqua"/>
              </a:rPr>
              <a:t>życiu</a:t>
            </a:r>
            <a:r>
              <a:rPr lang="en-US" dirty="0">
                <a:latin typeface="Book Antiqua"/>
              </a:rPr>
              <a:t>.</a:t>
            </a:r>
            <a:endParaRPr lang="pl-PL"/>
          </a:p>
          <a:p>
            <a:pPr algn="just"/>
            <a:endParaRPr lang="en-US" dirty="0">
              <a:latin typeface="Book Antiqua"/>
            </a:endParaRP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W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zestawie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dla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6-latka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znajdują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się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cztery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części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Kart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pracy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,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Pomoce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,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Książka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sześciolatka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oraz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Mój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zeszyt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(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zeszyt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 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grafomotoryczny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).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dirty="0">
              <a:latin typeface="Book Antiqua"/>
              <a:ea typeface="+mn-lt"/>
              <a:cs typeface="+mn-lt"/>
            </a:endParaRPr>
          </a:p>
          <a:p>
            <a:pPr marL="285750" indent="-285750" algn="just">
              <a:buFont typeface="Wingdings"/>
              <a:buChar char="ü"/>
            </a:pPr>
            <a:r>
              <a:rPr lang="en-US" b="1" dirty="0" err="1">
                <a:latin typeface="Book Antiqua"/>
                <a:ea typeface="+mn-lt"/>
                <a:cs typeface="+mn-lt"/>
              </a:rPr>
              <a:t>Ułatwia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naukę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czytania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dzięki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Książce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sześciolatka</a:t>
            </a:r>
            <a:r>
              <a:rPr lang="en-US" dirty="0">
                <a:latin typeface="Book Antiqua"/>
                <a:ea typeface="+mn-lt"/>
                <a:cs typeface="+mn-lt"/>
              </a:rPr>
              <a:t>, </a:t>
            </a:r>
            <a:r>
              <a:rPr lang="en-US" dirty="0" err="1">
                <a:latin typeface="Book Antiqua"/>
                <a:ea typeface="+mn-lt"/>
                <a:cs typeface="+mn-lt"/>
              </a:rPr>
              <a:t>która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opiera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się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ona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na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metodzie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analityczno-syntetycznej</a:t>
            </a:r>
            <a:r>
              <a:rPr lang="en-US" dirty="0">
                <a:latin typeface="Book Antiqua"/>
                <a:ea typeface="+mn-lt"/>
                <a:cs typeface="+mn-lt"/>
              </a:rPr>
              <a:t>, ale w ramach ćwiczeń z mówienia zawiera też elementy czytania sylabami oraz czytanie globalne. </a:t>
            </a:r>
          </a:p>
          <a:p>
            <a:pPr marL="285750" indent="-285750" algn="just">
              <a:buFont typeface="Wingdings"/>
              <a:buChar char="ü"/>
            </a:pPr>
            <a:r>
              <a:rPr lang="en-US" b="1" dirty="0" err="1">
                <a:latin typeface="Book Antiqua"/>
                <a:ea typeface="+mn-lt"/>
                <a:cs typeface="+mn-lt"/>
              </a:rPr>
              <a:t>Doskonali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umiejętności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ze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wszystkich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obszarów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rozwojowych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zawartych</a:t>
            </a:r>
            <a:r>
              <a:rPr lang="en-US" dirty="0">
                <a:latin typeface="Book Antiqua"/>
                <a:ea typeface="+mn-lt"/>
                <a:cs typeface="+mn-lt"/>
              </a:rPr>
              <a:t> w </a:t>
            </a:r>
            <a:r>
              <a:rPr lang="en-US" dirty="0" err="1">
                <a:latin typeface="Book Antiqua"/>
                <a:ea typeface="+mn-lt"/>
                <a:cs typeface="+mn-lt"/>
              </a:rPr>
              <a:t>podstawie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programowej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stanowi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solidne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przygotowanie</a:t>
            </a:r>
            <a:r>
              <a:rPr lang="en-US" dirty="0">
                <a:latin typeface="Book Antiqua"/>
                <a:ea typeface="+mn-lt"/>
                <a:cs typeface="+mn-lt"/>
              </a:rPr>
              <a:t> do klasy pierwszej. </a:t>
            </a:r>
          </a:p>
          <a:p>
            <a:pPr marL="285750" indent="-285750" algn="just">
              <a:buFont typeface="Wingdings"/>
              <a:buChar char="ü"/>
            </a:pPr>
            <a:r>
              <a:rPr lang="en-US" b="1" dirty="0" err="1">
                <a:latin typeface="Book Antiqua"/>
                <a:ea typeface="+mn-lt"/>
                <a:cs typeface="+mn-lt"/>
              </a:rPr>
              <a:t>Zaciekawia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i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pobudza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wyobraźnię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dzieci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różnorodną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szatą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graficzną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pokazuje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zastosowanie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różnych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materiałów</a:t>
            </a:r>
            <a:r>
              <a:rPr lang="en-US" dirty="0">
                <a:latin typeface="Book Antiqua"/>
                <a:ea typeface="+mn-lt"/>
                <a:cs typeface="+mn-lt"/>
              </a:rPr>
              <a:t>. </a:t>
            </a:r>
          </a:p>
          <a:p>
            <a:pPr marL="285750" indent="-285750" algn="just">
              <a:buFont typeface="Wingdings"/>
              <a:buChar char="ü"/>
            </a:pPr>
            <a:r>
              <a:rPr lang="en-US" b="1" dirty="0" err="1">
                <a:latin typeface="Book Antiqua"/>
                <a:ea typeface="+mn-lt"/>
                <a:cs typeface="+mn-lt"/>
              </a:rPr>
              <a:t>Rozwija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umiejętność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uczenia</a:t>
            </a:r>
            <a:r>
              <a:rPr lang="en-US" b="1" dirty="0">
                <a:latin typeface="Book Antiqua"/>
                <a:ea typeface="+mn-lt"/>
                <a:cs typeface="+mn-lt"/>
              </a:rPr>
              <a:t> </a:t>
            </a:r>
            <a:r>
              <a:rPr lang="en-US" b="1" dirty="0" err="1">
                <a:latin typeface="Book Antiqua"/>
                <a:ea typeface="+mn-lt"/>
                <a:cs typeface="+mn-lt"/>
              </a:rPr>
              <a:t>się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dzieci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oraz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wspomaga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osiąganie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dojrzałości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emocjonalnej</a:t>
            </a:r>
            <a:r>
              <a:rPr lang="en-US" dirty="0">
                <a:latin typeface="Book Antiqua"/>
                <a:ea typeface="+mn-lt"/>
                <a:cs typeface="+mn-lt"/>
              </a:rPr>
              <a:t> do </a:t>
            </a:r>
            <a:r>
              <a:rPr lang="en-US" dirty="0" err="1">
                <a:latin typeface="Book Antiqua"/>
                <a:ea typeface="+mn-lt"/>
                <a:cs typeface="+mn-lt"/>
              </a:rPr>
              <a:t>podjęcia</a:t>
            </a:r>
            <a:r>
              <a:rPr lang="en-US" dirty="0">
                <a:latin typeface="Book Antiqua"/>
                <a:ea typeface="+mn-lt"/>
                <a:cs typeface="+mn-lt"/>
              </a:rPr>
              <a:t> </a:t>
            </a:r>
            <a:r>
              <a:rPr lang="en-US" dirty="0" err="1">
                <a:latin typeface="Book Antiqua"/>
                <a:ea typeface="+mn-lt"/>
                <a:cs typeface="+mn-lt"/>
              </a:rPr>
              <a:t>nauki</a:t>
            </a:r>
            <a:r>
              <a:rPr lang="en-US" dirty="0">
                <a:latin typeface="Book Antiqua"/>
                <a:ea typeface="+mn-lt"/>
                <a:cs typeface="+mn-lt"/>
              </a:rPr>
              <a:t> w </a:t>
            </a:r>
            <a:r>
              <a:rPr lang="en-US" dirty="0" err="1">
                <a:latin typeface="Book Antiqua"/>
                <a:ea typeface="+mn-lt"/>
                <a:cs typeface="+mn-lt"/>
              </a:rPr>
              <a:t>szkole</a:t>
            </a:r>
            <a:r>
              <a:rPr lang="en-US" dirty="0">
                <a:latin typeface="Book Antiqua"/>
                <a:ea typeface="+mn-lt"/>
                <a:cs typeface="+mn-lt"/>
              </a:rPr>
              <a:t>.</a:t>
            </a:r>
            <a:endParaRPr lang="en-US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38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7D8226-3409-4730-A888-794C08AC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13" y="207034"/>
            <a:ext cx="8265989" cy="129204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ZGŁASZANIE NIEOBECNOŚCI DZIECKA</a:t>
            </a:r>
            <a:endParaRPr lang="pl-PL"/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xmlns="" id="{E394C60D-D17E-48DC-B035-27EA5F414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4555252"/>
              </p:ext>
            </p:extLst>
          </p:nvPr>
        </p:nvGraphicFramePr>
        <p:xfrm>
          <a:off x="474452" y="1840302"/>
          <a:ext cx="4587496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496">
                  <a:extLst>
                    <a:ext uri="{9D8B030D-6E8A-4147-A177-3AD203B41FA5}">
                      <a16:colId xmlns:a16="http://schemas.microsoft.com/office/drawing/2014/main" xmlns="" val="2861055442"/>
                    </a:ext>
                  </a:extLst>
                </a:gridCol>
              </a:tblGrid>
              <a:tr h="410817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pl-PL" sz="1800" b="1" i="0" u="none" strike="noStrike" noProof="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DRODZY RODZICE, </a:t>
                      </a:r>
                      <a:endParaRPr lang="pl-PL" sz="24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pl-PL" sz="2400" b="1" i="0" u="none" strike="noStrike" noProof="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Proszę pamiętać o zgłaszaniu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 nieobecności dziecka w aplikacji</a:t>
                      </a:r>
                      <a:endParaRPr lang="pl-PL" sz="24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 Kinder CRM </a:t>
                      </a:r>
                      <a:r>
                        <a:rPr lang="pl-PL" sz="2400" b="1" i="0" u="sng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do godziny 15:00</a:t>
                      </a:r>
                      <a:endParaRPr lang="pl-PL" sz="24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 dnia poprzedzającego</a:t>
                      </a:r>
                      <a:endParaRPr lang="pl-PL" sz="24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u="none" strike="noStrike" noProof="0" dirty="0">
                          <a:solidFill>
                            <a:schemeClr val="tx1"/>
                          </a:solidFill>
                          <a:latin typeface="Book Antiqua"/>
                        </a:rPr>
                        <a:t> nieobecność dziecka.</a:t>
                      </a:r>
                      <a:endParaRPr lang="pl-PL" sz="2400" dirty="0"/>
                    </a:p>
                    <a:p>
                      <a:pPr lvl="0">
                        <a:buNone/>
                      </a:pP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613336"/>
                  </a:ext>
                </a:extLst>
              </a:tr>
            </a:tbl>
          </a:graphicData>
        </a:graphic>
      </p:graphicFrame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1499AC3-A5BF-46B9-AAFE-4FE9E722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935" y="129617"/>
            <a:ext cx="2273508" cy="1103187"/>
          </a:xfrm>
          <a:prstGeom prst="rect">
            <a:avLst/>
          </a:prstGeom>
        </p:spPr>
      </p:pic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22229EA2-B802-472A-9BDF-E8E5912665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6296" y="5207433"/>
            <a:ext cx="1554263" cy="1423399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929D4740-3CF6-488E-BCE8-277AA229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300" y="2155067"/>
            <a:ext cx="3388680" cy="31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81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AEDA454-60A3-45D8-8496-12172838BC9F}"/>
              </a:ext>
            </a:extLst>
          </p:cNvPr>
          <p:cNvSpPr txBox="1"/>
          <p:nvPr/>
        </p:nvSpPr>
        <p:spPr>
          <a:xfrm>
            <a:off x="4863283" y="835015"/>
            <a:ext cx="4410720" cy="32158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DZIĘKUJĘ </a:t>
            </a:r>
            <a:endParaRPr lang="pl-PL" dirty="0">
              <a:solidFill>
                <a:schemeClr val="accent1"/>
              </a:solidFill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 UWAGĘ :)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​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45A0F149-1C60-405B-8D8B-C54A8B61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61" y="3796751"/>
            <a:ext cx="2669032" cy="2488873"/>
          </a:xfrm>
          <a:prstGeom prst="rect">
            <a:avLst/>
          </a:prstGeom>
        </p:spPr>
      </p:pic>
      <p:pic>
        <p:nvPicPr>
          <p:cNvPr id="3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B0CBA33C-ADA7-422E-8D0D-037F80B4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74" y="667923"/>
            <a:ext cx="3765692" cy="18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90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3383" y="191588"/>
            <a:ext cx="7497454" cy="827314"/>
          </a:xfrm>
        </p:spPr>
        <p:txBody>
          <a:bodyPr>
            <a:normAutofit/>
          </a:bodyPr>
          <a:lstStyle/>
          <a:p>
            <a:pPr algn="ctr"/>
            <a:r>
              <a:rPr lang="pl-PL" sz="4400" b="1" u="sng" dirty="0" smtClean="0">
                <a:latin typeface="Book Antiqua" pitchFamily="18" charset="0"/>
              </a:rPr>
              <a:t>PLAN SPOTKANIA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Omówienie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 bieżących m.in.</a:t>
            </a:r>
          </a:p>
          <a:p>
            <a:pPr lvl="0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usytuowanie szatni w roku szkolnym 2021/2022</a:t>
            </a:r>
          </a:p>
          <a:p>
            <a:pPr lvl="0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systematyczne oraz adekwatne do panującej pory roku uzupełnianie woreczków z odzieżą na zmianę </a:t>
            </a:r>
          </a:p>
          <a:p>
            <a:pPr lvl="0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przypomnienie o systematycznym czytaniu informacji zamieszczanych na grupie FACEBOOK</a:t>
            </a:r>
          </a:p>
          <a:p>
            <a:pPr lvl="0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przestrzeganie o zakazie przynoszenia przez dzieci do szatni różnego rodzaju zabawek oraz żywności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Odpowiedzi na pytania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zadawane przez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Rodziców/Opiekunów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przybyłych na spotkanie.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Wystąpienie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Dyrekcji. </a:t>
            </a:r>
          </a:p>
          <a:p>
            <a:pPr lvl="0">
              <a:buNone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	Podziękowanie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przybycie i zakończenie spotkania.</a:t>
            </a:r>
          </a:p>
          <a:p>
            <a:endParaRPr lang="pl-PL" dirty="0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6620F00-1DC9-48D5-97A7-92F1842E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217201"/>
            <a:ext cx="2353207" cy="1154399"/>
          </a:xfrm>
          <a:prstGeom prst="rect">
            <a:avLst/>
          </a:prstGeom>
        </p:spPr>
      </p:pic>
      <p:pic>
        <p:nvPicPr>
          <p:cNvPr id="5" name="Obraz 9">
            <a:extLst>
              <a:ext uri="{FF2B5EF4-FFF2-40B4-BE49-F238E27FC236}">
                <a16:creationId xmlns:a16="http://schemas.microsoft.com/office/drawing/2014/main" xmlns="" id="{9A61CCEA-AA12-4E23-877A-822E0E6102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6775" y="4810632"/>
            <a:ext cx="1826581" cy="1715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F10751-5C5A-42F8-BC93-29357C95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72" y="393940"/>
            <a:ext cx="8596668" cy="19965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3200" b="1" dirty="0">
                <a:latin typeface="Book Antiqua"/>
              </a:rPr>
              <a:t>Przedszkole Niepubliczne "</a:t>
            </a:r>
            <a:r>
              <a:rPr lang="pl-PL" sz="3200" b="1" dirty="0" err="1">
                <a:latin typeface="Book Antiqua"/>
              </a:rPr>
              <a:t>Bajkolandia</a:t>
            </a:r>
            <a:r>
              <a:rPr lang="pl-PL" sz="3200" b="1" dirty="0">
                <a:latin typeface="Book Antiqua"/>
              </a:rPr>
              <a:t>"</a:t>
            </a:r>
            <a:br>
              <a:rPr lang="pl-PL" sz="3200" b="1" dirty="0">
                <a:latin typeface="Book Antiqua"/>
              </a:rPr>
            </a:br>
            <a:r>
              <a:rPr lang="pl-PL" sz="3200" b="1" dirty="0">
                <a:latin typeface="Book Antiqua"/>
              </a:rPr>
              <a:t>Ewelina Kowalkowska</a:t>
            </a:r>
            <a:br>
              <a:rPr lang="pl-PL" sz="3200" b="1" dirty="0">
                <a:latin typeface="Book Antiqua"/>
              </a:rPr>
            </a:br>
            <a:r>
              <a:rPr lang="pl-PL" sz="3200" b="1" dirty="0">
                <a:latin typeface="Book Antiqua"/>
              </a:rPr>
              <a:t>ul. </a:t>
            </a:r>
            <a:r>
              <a:rPr lang="pl-PL" sz="3200" b="1" dirty="0" err="1">
                <a:latin typeface="Book Antiqua"/>
              </a:rPr>
              <a:t>Rzepnikowskiego</a:t>
            </a:r>
            <a:r>
              <a:rPr lang="pl-PL" sz="3200" b="1" dirty="0">
                <a:latin typeface="Book Antiqua"/>
              </a:rPr>
              <a:t> 26</a:t>
            </a:r>
            <a:br>
              <a:rPr lang="pl-PL" sz="3200" b="1" dirty="0">
                <a:latin typeface="Book Antiqua"/>
              </a:rPr>
            </a:br>
            <a:r>
              <a:rPr lang="pl-PL" sz="3200" b="1" dirty="0">
                <a:latin typeface="Book Antiqua"/>
              </a:rPr>
              <a:t>14-260 Lubawa</a:t>
            </a:r>
            <a:br>
              <a:rPr lang="pl-PL" sz="3200" b="1" dirty="0">
                <a:latin typeface="Book Antiqua"/>
              </a:rPr>
            </a:br>
            <a:r>
              <a:rPr lang="pl-PL" sz="3200" dirty="0">
                <a:latin typeface="Book Antiqua"/>
              </a:rPr>
              <a:t/>
            </a:r>
            <a:br>
              <a:rPr lang="pl-PL" sz="3200" dirty="0">
                <a:latin typeface="Book Antiqua"/>
              </a:rPr>
            </a:br>
            <a:endParaRPr lang="pl-PL" sz="1400" dirty="0"/>
          </a:p>
        </p:txBody>
      </p:sp>
      <p:graphicFrame>
        <p:nvGraphicFramePr>
          <p:cNvPr id="13" name="Symbol zastępczy zawartości 2">
            <a:extLst>
              <a:ext uri="{FF2B5EF4-FFF2-40B4-BE49-F238E27FC236}">
                <a16:creationId xmlns:a16="http://schemas.microsoft.com/office/drawing/2014/main" xmlns="" id="{363A7277-C0FC-4055-9956-0D4F7445D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6631068"/>
              </p:ext>
            </p:extLst>
          </p:nvPr>
        </p:nvGraphicFramePr>
        <p:xfrm>
          <a:off x="4250066" y="3195759"/>
          <a:ext cx="781013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CAB11FC-E94E-450F-92A3-329E9209F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343" y="1299690"/>
            <a:ext cx="3663351" cy="1771336"/>
          </a:xfrm>
          <a:prstGeom prst="rect">
            <a:avLst/>
          </a:prstGeom>
        </p:spPr>
      </p:pic>
      <p:pic>
        <p:nvPicPr>
          <p:cNvPr id="51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F1D14CA6-B43D-4B9B-945E-108CE586AA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380" y="3932216"/>
            <a:ext cx="2470030" cy="23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67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75A46D-120D-4BAB-89FD-66CEBF66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400" b="1" u="sng" dirty="0">
                <a:latin typeface="Book Antiqua"/>
              </a:rPr>
              <a:t>Wychowawca grupy "Żółwiki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C008BE-3E0F-41C0-87CB-B1B8DAC7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89"/>
            <a:ext cx="4698265" cy="2385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b="1" u="sng" dirty="0">
                <a:solidFill>
                  <a:schemeClr val="tx1"/>
                </a:solidFill>
                <a:latin typeface="Book Antiqua"/>
              </a:rPr>
              <a:t>mgr Justyna </a:t>
            </a:r>
            <a:r>
              <a:rPr lang="pl-PL" sz="3600" b="1" u="sng" err="1">
                <a:solidFill>
                  <a:schemeClr val="tx1"/>
                </a:solidFill>
                <a:latin typeface="Book Antiqua"/>
              </a:rPr>
              <a:t>Prass</a:t>
            </a:r>
            <a:endParaRPr lang="pl-PL" sz="3600" b="1" u="sng" dirty="0">
              <a:solidFill>
                <a:schemeClr val="tx1"/>
              </a:solidFill>
              <a:latin typeface="Book Antiqua"/>
            </a:endParaRPr>
          </a:p>
          <a:p>
            <a:pPr marL="0" indent="0">
              <a:buNone/>
            </a:pPr>
            <a:endParaRPr lang="pl-PL" sz="3600" b="1" u="sng" dirty="0">
              <a:solidFill>
                <a:schemeClr val="tx1"/>
              </a:solidFill>
              <a:latin typeface="Book Antiqua"/>
            </a:endParaRPr>
          </a:p>
          <a:p>
            <a:pPr marL="0" indent="0">
              <a:buNone/>
            </a:pPr>
            <a:r>
              <a:rPr lang="pl-PL" sz="3600" b="1" u="sng" dirty="0">
                <a:solidFill>
                  <a:schemeClr val="tx1"/>
                </a:solidFill>
                <a:latin typeface="Book Antiqua"/>
              </a:rPr>
              <a:t>nr tel. 698 131 010</a:t>
            </a:r>
          </a:p>
        </p:txBody>
      </p:sp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B04DC10F-CEE5-4323-8B9C-A3B12B52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77" y="2404078"/>
            <a:ext cx="3022688" cy="2789831"/>
          </a:xfrm>
          <a:prstGeom prst="rect">
            <a:avLst/>
          </a:prstGeom>
        </p:spPr>
      </p:pic>
      <p:pic>
        <p:nvPicPr>
          <p:cNvPr id="7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441D36E-A766-4797-B13F-23C58D94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9" y="4660510"/>
            <a:ext cx="4202536" cy="20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78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1E68A1-2E35-4D7E-BB9F-F4F1EB0B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783" y="293299"/>
            <a:ext cx="6755916" cy="93261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>
                <a:solidFill>
                  <a:schemeClr val="accent2"/>
                </a:solidFill>
                <a:latin typeface="Book Antiqua"/>
              </a:rPr>
              <a:t>STANDARDY ROZWOJU DZIECKA 6-LETNIEGO</a:t>
            </a:r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8B82DEB-B45F-407F-8F16-29E84915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2" y="920372"/>
            <a:ext cx="3208037" cy="157763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633E67-7F06-4D89-AEC3-AE2BE7EF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783" y="1714892"/>
            <a:ext cx="5663236" cy="50597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SAMODZIELNOŚĆ:</a:t>
            </a:r>
            <a:endParaRPr lang="pl-PL" sz="2400" b="1" u="sng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pPr marL="0" indent="0" algn="ctr">
              <a:buNone/>
            </a:pP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samodzielnie wykonuje czynności umożliwiające ubieranie się i rozebranie: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-  zapina i odpina guziki;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- zasuwa i odsuwa zamki;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- zawiązuje i odwiązuje sznurowadła;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sprawnie posługuje się sztućcami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wykonuje wszystkie podstawowe czynności higieniczne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samodzielnie wykonuje zadania, doprowadzając rozpoczęte czynności do końca</a:t>
            </a:r>
          </a:p>
          <a:p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endParaRPr lang="pl-PL" sz="1700" b="1">
              <a:latin typeface="Book Antiqua"/>
            </a:endParaRPr>
          </a:p>
          <a:p>
            <a:endParaRPr lang="pl-PL" sz="1700" b="1">
              <a:latin typeface="Book Antiqua"/>
            </a:endParaRPr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976BC5CB-B488-403B-9FD1-7EB864DA96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712" y="3640303"/>
            <a:ext cx="2431281" cy="22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31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A897BA-BE13-4A53-9E36-D4921DD8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557" y="178279"/>
            <a:ext cx="6482746" cy="1306423"/>
          </a:xfrm>
        </p:spPr>
        <p:txBody>
          <a:bodyPr>
            <a:noAutofit/>
          </a:bodyPr>
          <a:lstStyle/>
          <a:p>
            <a:pPr algn="ctr"/>
            <a:r>
              <a:rPr lang="pl-PL" sz="32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 sz="3200">
              <a:solidFill>
                <a:schemeClr val="accent2"/>
              </a:solidFill>
              <a:latin typeface="Book Antiqua"/>
            </a:endParaRPr>
          </a:p>
        </p:txBody>
      </p:sp>
      <p:pic>
        <p:nvPicPr>
          <p:cNvPr id="5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D9FF68D-918C-4B3F-8748-B6204654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5" y="690333"/>
            <a:ext cx="3064263" cy="149137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8BF6E5-609F-453E-910D-CC4FC1E0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746" y="1714891"/>
            <a:ext cx="6482746" cy="48009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2400" b="1" u="sng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SPRAWNOŚĆ RUCHOWA: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2000" b="1" u="sng" dirty="0">
              <a:solidFill>
                <a:schemeClr val="tx1"/>
              </a:solidFill>
              <a:latin typeface="Book Antiqua"/>
            </a:endParaRPr>
          </a:p>
          <a:p>
            <a:pPr>
              <a:lnSpc>
                <a:spcPct val="90000"/>
              </a:lnSpc>
            </a:pPr>
            <a:r>
              <a:rPr lang="pl-PL" sz="2000">
                <a:solidFill>
                  <a:schemeClr val="tx1"/>
                </a:solidFill>
                <a:latin typeface="Book Antiqua"/>
              </a:rPr>
              <a:t>wykonuje ćwiczenia równoważne:</a:t>
            </a: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- przejście po ławeczce;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- stanie na jednej nodze;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trafnie rzuca do celu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sprawnie przeskakuje przez przeszkody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skacze na skakance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na podany sygnał ustawia się w określonym szyku</a:t>
            </a: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  <a:latin typeface="Book Antiqua"/>
              </a:rPr>
              <a:t>biega bez potrąceń przy zmianie kierunku</a:t>
            </a:r>
          </a:p>
          <a:p>
            <a:pPr>
              <a:lnSpc>
                <a:spcPct val="90000"/>
              </a:lnSpc>
            </a:pPr>
            <a:r>
              <a:rPr lang="pl-PL" sz="2000">
                <a:solidFill>
                  <a:schemeClr val="tx1"/>
                </a:solidFill>
                <a:latin typeface="Book Antiqua"/>
              </a:rPr>
              <a:t>utrzymuje prawidłową postawę ciała, np. </a:t>
            </a:r>
            <a:r>
              <a:rPr lang="pl-PL" sz="2000" dirty="0">
                <a:solidFill>
                  <a:schemeClr val="tx1"/>
                </a:solidFill>
                <a:latin typeface="Book Antiqua"/>
              </a:rPr>
              <a:t>podczas stania, chodzenia i siedzenia</a:t>
            </a:r>
          </a:p>
          <a:p>
            <a:pPr>
              <a:lnSpc>
                <a:spcPct val="90000"/>
              </a:lnSpc>
            </a:pPr>
            <a:endParaRPr lang="pl-PL" sz="2000" dirty="0">
              <a:solidFill>
                <a:schemeClr val="tx1"/>
              </a:solidFill>
              <a:latin typeface="Book Antiqua"/>
            </a:endParaRPr>
          </a:p>
          <a:p>
            <a:pPr>
              <a:lnSpc>
                <a:spcPct val="90000"/>
              </a:lnSpc>
            </a:pPr>
            <a:endParaRPr lang="pl-PL">
              <a:latin typeface="Book Antiqua"/>
            </a:endParaRPr>
          </a:p>
          <a:p>
            <a:pPr>
              <a:lnSpc>
                <a:spcPct val="90000"/>
              </a:lnSpc>
            </a:pPr>
            <a:endParaRPr lang="pl-PL">
              <a:latin typeface="Book Antiqu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/>
          </a:p>
        </p:txBody>
      </p:sp>
      <p:pic>
        <p:nvPicPr>
          <p:cNvPr id="7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95908C52-B019-4843-9B39-2D6B6D57CE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02" y="4229774"/>
            <a:ext cx="2416903" cy="22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66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4D2433-F62A-402A-A6CD-316F531D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598" y="178278"/>
            <a:ext cx="8596668" cy="1133895"/>
          </a:xfrm>
        </p:spPr>
        <p:txBody>
          <a:bodyPr>
            <a:normAutofit/>
          </a:bodyPr>
          <a:lstStyle/>
          <a:p>
            <a:pPr algn="ctr"/>
            <a:r>
              <a:rPr lang="pl-PL" sz="3200" b="1">
                <a:solidFill>
                  <a:schemeClr val="accent2"/>
                </a:solidFill>
                <a:latin typeface="Book Antiqua"/>
              </a:rPr>
              <a:t>STANDARDY ROZWOJU </a:t>
            </a:r>
            <a:r>
              <a:rPr lang="pl-PL" sz="3200" b="1" dirty="0">
                <a:solidFill>
                  <a:schemeClr val="accent2"/>
                </a:solidFill>
                <a:latin typeface="Book Antiqua"/>
              </a:rPr>
              <a:t/>
            </a:r>
            <a:br>
              <a:rPr lang="pl-PL" sz="3200" b="1" dirty="0">
                <a:solidFill>
                  <a:schemeClr val="accent2"/>
                </a:solidFill>
                <a:latin typeface="Book Antiqua"/>
              </a:rPr>
            </a:br>
            <a:r>
              <a:rPr lang="pl-PL" sz="3200" b="1">
                <a:solidFill>
                  <a:schemeClr val="accent2"/>
                </a:solidFill>
                <a:latin typeface="Book Antiqua"/>
              </a:rPr>
              <a:t>DZIECKA 6-LETNIEGO</a:t>
            </a:r>
            <a:endParaRPr lang="pl-PL" sz="3200">
              <a:solidFill>
                <a:schemeClr val="accent2"/>
              </a:solidFill>
              <a:latin typeface="Book Antiqua"/>
            </a:endParaRPr>
          </a:p>
        </p:txBody>
      </p:sp>
      <p:pic>
        <p:nvPicPr>
          <p:cNvPr id="9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65F9AAF6-0092-4389-B03F-C052695D8D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82" y="3856192"/>
            <a:ext cx="2562613" cy="23872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497389-ED09-446D-8B9B-3E4F1EA6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963" y="1758024"/>
            <a:ext cx="6279774" cy="49159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FUNKCJONOWANIE W GRUPIE:</a:t>
            </a:r>
            <a:endParaRPr lang="pl-PL"/>
          </a:p>
          <a:p>
            <a:pPr marL="0" indent="0">
              <a:buNone/>
            </a:pPr>
            <a:endParaRPr lang="pl-PL" sz="2400" b="1" u="sng" dirty="0">
              <a:solidFill>
                <a:schemeClr val="tx1"/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przestrzega norm i zasad regulujących współżycie w grupie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współpracuje w zespole; przyjmuje różne role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reaguje w sposób akceptowany społecznie w różnych sytuacjach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okazuje szacunek dzieciom i dorosłym, za pomocą komunikatów werbalnych i pozawerbalnych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stosuje formy grzecznościowe adekwatne do sytuacji, w której się znajduje</a:t>
            </a: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posługuje się swoim imieniem, nazwiskiem i adresem zamieszkania</a:t>
            </a:r>
          </a:p>
        </p:txBody>
      </p:sp>
      <p:pic>
        <p:nvPicPr>
          <p:cNvPr id="7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482041A-9BDD-44B7-9528-2120E2BC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5" y="735491"/>
            <a:ext cx="3383027" cy="1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81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8DB809-41AE-49B3-8BF5-0903EA67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519" y="207034"/>
            <a:ext cx="7129727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b="1">
                <a:solidFill>
                  <a:schemeClr val="accent2"/>
                </a:solidFill>
                <a:latin typeface="Book Antiqua"/>
              </a:rPr>
              <a:t>STANDARDY ROZWOJU DZIECKA 6-LETNIEGO</a:t>
            </a:r>
            <a:endParaRPr lang="pl-PL">
              <a:solidFill>
                <a:schemeClr val="accent2"/>
              </a:solidFill>
            </a:endParaRPr>
          </a:p>
        </p:txBody>
      </p:sp>
      <p:pic>
        <p:nvPicPr>
          <p:cNvPr id="9" name="Obraz 4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0E52310-9774-4007-ADCD-1814C54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0" y="949126"/>
            <a:ext cx="3150527" cy="152012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09FD0A-4991-44C5-8B46-21D54089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161" y="2476891"/>
            <a:ext cx="5691991" cy="3348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ODPORNOŚĆ EMOCJONALNA:</a:t>
            </a:r>
            <a:endParaRPr lang="pl-PL" sz="2400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pPr marL="0" indent="0" algn="ctr">
              <a:buNone/>
            </a:pPr>
            <a:endParaRPr lang="pl-PL" sz="2400" b="1" u="sng" dirty="0">
              <a:solidFill>
                <a:schemeClr val="accent2">
                  <a:lumMod val="50000"/>
                </a:schemeClr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nazywa przeżywane emocje 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szuka wsparcia w trudnych dla siebie sytuacjach 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r>
              <a:rPr lang="pl-PL" sz="2000" dirty="0">
                <a:solidFill>
                  <a:schemeClr val="tx1"/>
                </a:solidFill>
                <a:latin typeface="Book Antiqua"/>
              </a:rPr>
              <a:t>rozładowuje swoje emocje w sposób ustalony wspólnie z grupą</a:t>
            </a:r>
            <a:endParaRPr lang="pl-PL" sz="2000">
              <a:solidFill>
                <a:schemeClr val="tx1"/>
              </a:solidFill>
              <a:latin typeface="Book Antiqua"/>
            </a:endParaRPr>
          </a:p>
        </p:txBody>
      </p:sp>
      <p:pic>
        <p:nvPicPr>
          <p:cNvPr id="5" name="Obraz 9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FD2E9231-C36F-4AF2-AFB7-F9FAA07B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4" y="3439020"/>
            <a:ext cx="279071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806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918</Words>
  <Application>Microsoft Office PowerPoint</Application>
  <PresentationFormat>Niestandardowy</PresentationFormat>
  <Paragraphs>368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Facet</vt:lpstr>
      <vt:lpstr>SPOTKANIE ORGANIZACYJNE</vt:lpstr>
      <vt:lpstr>PLAN SPOTKANIA</vt:lpstr>
      <vt:lpstr>PLAN SPOTKANIA</vt:lpstr>
      <vt:lpstr>Przedszkole Niepubliczne "Bajkolandia" Ewelina Kowalkowska ul. Rzepnikowskiego 26 14-260 Lubawa  </vt:lpstr>
      <vt:lpstr>Wychowawca grupy "Żółwiki</vt:lpstr>
      <vt:lpstr>STANDARDY ROZWOJU DZIECKA 6-LETNIEGO</vt:lpstr>
      <vt:lpstr>STANDARDY ROZWOJU DZIECKA 6-LETNIEGO</vt:lpstr>
      <vt:lpstr>STANDARDY ROZWOJU  DZIECKA 6-LETNIEGO</vt:lpstr>
      <vt:lpstr>STANDARDY ROZWOJU DZIECKA 6-LETNIEGO</vt:lpstr>
      <vt:lpstr>STANDARDY ROZWOJU DZIECKA 6-LETNIEGO </vt:lpstr>
      <vt:lpstr>STANDARDY ROZWOJU DZIECKA 6-LETNIEGO</vt:lpstr>
      <vt:lpstr>STANDARDY ROZWOJU DZIECKA 6-LETNIEGO </vt:lpstr>
      <vt:lpstr>STANDARDY ROZWOJU DZIECKA 6-LETNIEGO </vt:lpstr>
      <vt:lpstr>STANDARDY ROZWOJU DZIECKA 6-LETNIEGO </vt:lpstr>
      <vt:lpstr>      RAMOWY ROZKŁAD DNIA  W GRUPIE „ŻÓŁWIKI”</vt:lpstr>
      <vt:lpstr>SYSTEM MOTYWACYJNY W GRUPIE "ŻÓŁWIKI"</vt:lpstr>
      <vt:lpstr>SYSTEM MOTYWACYJNY W GRUPIE  "ŻÓŁWIKI" </vt:lpstr>
      <vt:lpstr>HARMONOGRAM UROCZYSTOŚCI PRZEDSZKOLNYCH  W GRUPIE „ŻÓŁWIKI” 6-LATKI  W ROKU SZKOLNYM 2021/2022</vt:lpstr>
      <vt:lpstr>HARMONOGRAM UROCZYSTOŚCI PRZEDSZKOLNYCH  W GRUPIE „ŻÓŁWIKI” 6-LATKI  W ROKU SZKOLNYM 2021/2022 </vt:lpstr>
      <vt:lpstr>HARMONOGRAM UROCZYSTOŚCI PRZEDSZKOLNYCH  W GRUPIE „ŻÓŁWIKI” 6-LATKI  W ROKU SZKOLNYM 2021/2022</vt:lpstr>
      <vt:lpstr>PLAN WSPÓŁPRACY Z RODZICAMI DZIECI  Z GRUPY„ŻÓŁWIKI"</vt:lpstr>
      <vt:lpstr>PLAN WSPÓŁPRACY Z RODZICAMI DZIECI  Z GRUPY„ŻÓŁWIKI" </vt:lpstr>
      <vt:lpstr>PLAN WSPÓŁPRACY Z RODZICAMI DZIECI  Z GRUPY„ŻÓŁWIKI" </vt:lpstr>
      <vt:lpstr>PLAN WSPÓŁPRACY Z RODZICAMI DZIECI  Z GRUPY„ŻÓŁWIKI" </vt:lpstr>
      <vt:lpstr>PAKIET KSIĄŻEK NA ROK SZKOLNY 2021/2022</vt:lpstr>
      <vt:lpstr>ZGŁASZANIE NIEOBECNOŚCI DZIECKA</vt:lpstr>
      <vt:lpstr>Slajd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Justyna Prass</cp:lastModifiedBy>
  <cp:revision>2011</cp:revision>
  <dcterms:created xsi:type="dcterms:W3CDTF">2021-05-26T11:36:57Z</dcterms:created>
  <dcterms:modified xsi:type="dcterms:W3CDTF">2021-08-17T15:33:38Z</dcterms:modified>
</cp:coreProperties>
</file>